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diagrams/data10.xml" ContentType="application/vnd.openxmlformats-officedocument.drawingml.diagramData+xml"/>
  <Override PartName="/ppt/diagrams/data2.xml" ContentType="application/vnd.openxmlformats-officedocument.drawingml.diagramData+xml"/>
  <Override PartName="/ppt/diagrams/data1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1.xml" ContentType="application/vnd.openxmlformats-officedocument.drawingml.diagramData+xml"/>
  <Override PartName="/ppt/diagrams/data9.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charts/style4.xml" ContentType="application/vnd.ms-office.chartstyl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colors4.xml" ContentType="application/vnd.ms-office.chartcolorstyle+xml"/>
  <Override PartName="/ppt/diagrams/colors9.xml" ContentType="application/vnd.openxmlformats-officedocument.drawingml.diagramColors+xml"/>
  <Override PartName="/ppt/theme/themeOverride5.xml" ContentType="application/vnd.openxmlformats-officedocument.themeOverride+xml"/>
  <Override PartName="/ppt/diagrams/drawing9.xml" ContentType="application/vnd.ms-office.drawingml.diagramDrawing+xml"/>
  <Override PartName="/ppt/diagrams/layout9.xml" ContentType="application/vnd.openxmlformats-officedocument.drawingml.diagramLayout+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olors5.xml" ContentType="application/vnd.ms-office.chartcolorstyle+xml"/>
  <Override PartName="/ppt/diagrams/quickStyle9.xml" ContentType="application/vnd.openxmlformats-officedocument.drawingml.diagramStyle+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theme/themeOverride4.xml" ContentType="application/vnd.openxmlformats-officedocument.themeOverr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 id="2147483844" r:id="rId2"/>
    <p:sldMasterId id="2147483856" r:id="rId3"/>
  </p:sldMasterIdLst>
  <p:notesMasterIdLst>
    <p:notesMasterId r:id="rId40"/>
  </p:notesMasterIdLst>
  <p:sldIdLst>
    <p:sldId id="256" r:id="rId4"/>
    <p:sldId id="289" r:id="rId5"/>
    <p:sldId id="257" r:id="rId6"/>
    <p:sldId id="308" r:id="rId7"/>
    <p:sldId id="277" r:id="rId8"/>
    <p:sldId id="309" r:id="rId9"/>
    <p:sldId id="276" r:id="rId10"/>
    <p:sldId id="283" r:id="rId11"/>
    <p:sldId id="311" r:id="rId12"/>
    <p:sldId id="310" r:id="rId13"/>
    <p:sldId id="262" r:id="rId14"/>
    <p:sldId id="263" r:id="rId15"/>
    <p:sldId id="264" r:id="rId16"/>
    <p:sldId id="270" r:id="rId17"/>
    <p:sldId id="266" r:id="rId18"/>
    <p:sldId id="269" r:id="rId19"/>
    <p:sldId id="265" r:id="rId20"/>
    <p:sldId id="315" r:id="rId21"/>
    <p:sldId id="312" r:id="rId22"/>
    <p:sldId id="314" r:id="rId23"/>
    <p:sldId id="274" r:id="rId24"/>
    <p:sldId id="295" r:id="rId25"/>
    <p:sldId id="300" r:id="rId26"/>
    <p:sldId id="301" r:id="rId27"/>
    <p:sldId id="302" r:id="rId28"/>
    <p:sldId id="313" r:id="rId29"/>
    <p:sldId id="291" r:id="rId30"/>
    <p:sldId id="288" r:id="rId31"/>
    <p:sldId id="292" r:id="rId32"/>
    <p:sldId id="284" r:id="rId33"/>
    <p:sldId id="294" r:id="rId34"/>
    <p:sldId id="296" r:id="rId35"/>
    <p:sldId id="303" r:id="rId36"/>
    <p:sldId id="297" r:id="rId37"/>
    <p:sldId id="306" r:id="rId38"/>
    <p:sldId id="307" r:id="rId39"/>
  </p:sldIdLst>
  <p:sldSz cx="12192000" cy="68580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6E5A48-D751-49AD-8BA0-92E7DEC54C44}">
          <p14:sldIdLst>
            <p14:sldId id="256"/>
            <p14:sldId id="289"/>
            <p14:sldId id="257"/>
            <p14:sldId id="308"/>
            <p14:sldId id="277"/>
            <p14:sldId id="309"/>
            <p14:sldId id="276"/>
            <p14:sldId id="283"/>
            <p14:sldId id="311"/>
            <p14:sldId id="310"/>
            <p14:sldId id="262"/>
            <p14:sldId id="263"/>
            <p14:sldId id="264"/>
            <p14:sldId id="270"/>
            <p14:sldId id="266"/>
            <p14:sldId id="269"/>
            <p14:sldId id="265"/>
            <p14:sldId id="315"/>
            <p14:sldId id="312"/>
            <p14:sldId id="314"/>
            <p14:sldId id="274"/>
            <p14:sldId id="295"/>
            <p14:sldId id="300"/>
            <p14:sldId id="301"/>
            <p14:sldId id="302"/>
            <p14:sldId id="313"/>
            <p14:sldId id="291"/>
            <p14:sldId id="288"/>
            <p14:sldId id="292"/>
            <p14:sldId id="284"/>
            <p14:sldId id="294"/>
            <p14:sldId id="296"/>
            <p14:sldId id="303"/>
            <p14:sldId id="297"/>
            <p14:sldId id="306"/>
            <p14:sldId id="30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C3E5"/>
    <a:srgbClr val="6CB3DE"/>
    <a:srgbClr val="67A8F7"/>
    <a:srgbClr val="0099CC"/>
    <a:srgbClr val="79B9E1"/>
    <a:srgbClr val="0066FF"/>
    <a:srgbClr val="66CCFF"/>
    <a:srgbClr val="3366CC"/>
    <a:srgbClr val="0066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customXml" Target="../customXml/item2.xml"/><Relationship Id="rId20" Type="http://schemas.openxmlformats.org/officeDocument/2006/relationships/slide" Target="slides/slide17.xml"/><Relationship Id="rId4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400" b="1" i="0" u="none" strike="noStrike" kern="1200" spc="0" baseline="0">
                <a:solidFill>
                  <a:schemeClr val="tx1">
                    <a:lumMod val="65000"/>
                    <a:lumOff val="35000"/>
                  </a:schemeClr>
                </a:solidFill>
                <a:latin typeface="+mn-lt"/>
                <a:ea typeface="+mn-ea"/>
                <a:cs typeface="+mn-cs"/>
              </a:defRPr>
            </a:pPr>
            <a:r>
              <a:rPr lang="en-US" sz="1400" b="1" dirty="0"/>
              <a:t>  Five Year Comparison </a:t>
            </a:r>
          </a:p>
        </c:rich>
      </c:tx>
      <c:layout>
        <c:manualLayout>
          <c:xMode val="edge"/>
          <c:yMode val="edge"/>
          <c:x val="0.33922430188029773"/>
          <c:y val="4.5414335823115395E-2"/>
        </c:manualLayout>
      </c:layout>
      <c:overlay val="0"/>
      <c:spPr>
        <a:noFill/>
        <a:ln>
          <a:noFill/>
        </a:ln>
        <a:effectLst/>
      </c:spPr>
      <c:txPr>
        <a:bodyPr rot="0" spcFirstLastPara="1" vertOverflow="ellipsis" vert="horz" wrap="square" anchor="ctr" anchorCtr="1"/>
        <a:lstStyle/>
        <a:p>
          <a:pPr algn="ct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5">
                <a:lumMod val="75000"/>
              </a:schemeClr>
            </a:solidFill>
            <a:ln>
              <a:noFill/>
            </a:ln>
            <a:effectLst/>
          </c:spPr>
          <c:invertIfNegative val="0"/>
          <c:dPt>
            <c:idx val="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1-277C-49EA-AE49-DECA46A73DA6}"/>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277C-49EA-AE49-DECA46A73DA6}"/>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277C-49EA-AE49-DECA46A73DA6}"/>
              </c:ext>
            </c:extLst>
          </c:dPt>
          <c:dPt>
            <c:idx val="4"/>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7-277C-49EA-AE49-DECA46A73DA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Sheet1!$A$9:$A$13</c:f>
              <c:numCache>
                <c:formatCode>General</c:formatCode>
                <c:ptCount val="5"/>
                <c:pt idx="0">
                  <c:v>2018</c:v>
                </c:pt>
                <c:pt idx="1">
                  <c:v>2019</c:v>
                </c:pt>
                <c:pt idx="2">
                  <c:v>2020</c:v>
                </c:pt>
                <c:pt idx="3">
                  <c:v>2021</c:v>
                </c:pt>
                <c:pt idx="4">
                  <c:v>2022</c:v>
                </c:pt>
              </c:numCache>
            </c:numRef>
          </c:cat>
          <c:val>
            <c:numRef>
              <c:f>Sheet1!$B$9:$B$13</c:f>
              <c:numCache>
                <c:formatCode>General</c:formatCode>
                <c:ptCount val="5"/>
                <c:pt idx="0">
                  <c:v>359</c:v>
                </c:pt>
                <c:pt idx="1">
                  <c:v>309</c:v>
                </c:pt>
                <c:pt idx="2">
                  <c:v>261</c:v>
                </c:pt>
                <c:pt idx="3">
                  <c:v>700</c:v>
                </c:pt>
                <c:pt idx="4">
                  <c:v>668</c:v>
                </c:pt>
              </c:numCache>
            </c:numRef>
          </c:val>
          <c:extLst>
            <c:ext xmlns:c16="http://schemas.microsoft.com/office/drawing/2014/chart" uri="{C3380CC4-5D6E-409C-BE32-E72D297353CC}">
              <c16:uniqueId val="{00000008-277C-49EA-AE49-DECA46A73DA6}"/>
            </c:ext>
          </c:extLst>
        </c:ser>
        <c:dLbls>
          <c:dLblPos val="outEnd"/>
          <c:showLegendKey val="0"/>
          <c:showVal val="1"/>
          <c:showCatName val="0"/>
          <c:showSerName val="0"/>
          <c:showPercent val="0"/>
          <c:showBubbleSize val="0"/>
        </c:dLbls>
        <c:gapWidth val="219"/>
        <c:overlap val="-27"/>
        <c:axId val="577324128"/>
        <c:axId val="577321632"/>
      </c:barChart>
      <c:catAx>
        <c:axId val="577324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77321632"/>
        <c:crosses val="autoZero"/>
        <c:auto val="1"/>
        <c:lblAlgn val="ctr"/>
        <c:lblOffset val="100"/>
        <c:noMultiLvlLbl val="0"/>
      </c:catAx>
      <c:valAx>
        <c:axId val="577321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577324128"/>
        <c:crosses val="autoZero"/>
        <c:crossBetween val="between"/>
      </c:valAx>
      <c:spPr>
        <a:noFill/>
        <a:ln>
          <a:noFill/>
        </a:ln>
        <a:effectLst/>
      </c:spPr>
    </c:plotArea>
    <c:plotVisOnly val="1"/>
    <c:dispBlanksAs val="gap"/>
    <c:showDLblsOverMax val="0"/>
  </c:chart>
  <c:spPr>
    <a:solidFill>
      <a:schemeClr val="bg1"/>
    </a:solidFill>
    <a:ln w="15875" cap="flat" cmpd="sng" algn="ctr">
      <a:solidFill>
        <a:schemeClr val="bg2">
          <a:lumMod val="25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Total Adults with</a:t>
            </a:r>
            <a:r>
              <a:rPr lang="en-US" b="1" baseline="0" dirty="0"/>
              <a:t> a Serious Mental Health Illness</a:t>
            </a:r>
            <a:endParaRPr lang="en-US"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315ACF"/>
            </a:solidFill>
            <a:ln>
              <a:solidFill>
                <a:srgbClr val="FFC000"/>
              </a:solidFill>
            </a:ln>
            <a:effectLst/>
          </c:spPr>
          <c:invertIfNegative val="0"/>
          <c:dPt>
            <c:idx val="1"/>
            <c:invertIfNegative val="0"/>
            <c:bubble3D val="0"/>
            <c:spPr>
              <a:solidFill>
                <a:srgbClr val="F69200">
                  <a:lumMod val="60000"/>
                  <a:lumOff val="40000"/>
                </a:srgbClr>
              </a:solidFill>
              <a:ln>
                <a:solidFill>
                  <a:srgbClr val="FFC000"/>
                </a:solidFill>
              </a:ln>
              <a:effectLst/>
            </c:spPr>
            <c:extLst>
              <c:ext xmlns:c16="http://schemas.microsoft.com/office/drawing/2014/chart" uri="{C3380CC4-5D6E-409C-BE32-E72D297353CC}">
                <c16:uniqueId val="{00000001-8899-452E-B41B-F825BF428388}"/>
              </c:ext>
            </c:extLst>
          </c:dPt>
          <c:dPt>
            <c:idx val="2"/>
            <c:invertIfNegative val="0"/>
            <c:bubble3D val="0"/>
            <c:spPr>
              <a:solidFill>
                <a:srgbClr val="92D050"/>
              </a:solidFill>
              <a:ln>
                <a:solidFill>
                  <a:srgbClr val="FFC000"/>
                </a:solidFill>
              </a:ln>
              <a:effectLst/>
            </c:spPr>
            <c:extLst>
              <c:ext xmlns:c16="http://schemas.microsoft.com/office/drawing/2014/chart" uri="{C3380CC4-5D6E-409C-BE32-E72D297353CC}">
                <c16:uniqueId val="{00000002-8899-452E-B41B-F825BF42838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Sheet1!$A$44:$A$46</c:f>
              <c:numCache>
                <c:formatCode>General</c:formatCode>
                <c:ptCount val="3"/>
                <c:pt idx="0">
                  <c:v>2020</c:v>
                </c:pt>
                <c:pt idx="1">
                  <c:v>2021</c:v>
                </c:pt>
                <c:pt idx="2">
                  <c:v>2022</c:v>
                </c:pt>
              </c:numCache>
            </c:numRef>
          </c:cat>
          <c:val>
            <c:numRef>
              <c:f>Sheet1!$B$44:$B$46</c:f>
              <c:numCache>
                <c:formatCode>General</c:formatCode>
                <c:ptCount val="3"/>
                <c:pt idx="0">
                  <c:v>95</c:v>
                </c:pt>
                <c:pt idx="1">
                  <c:v>236</c:v>
                </c:pt>
                <c:pt idx="2">
                  <c:v>199</c:v>
                </c:pt>
              </c:numCache>
            </c:numRef>
          </c:val>
          <c:extLst>
            <c:ext xmlns:c16="http://schemas.microsoft.com/office/drawing/2014/chart" uri="{C3380CC4-5D6E-409C-BE32-E72D297353CC}">
              <c16:uniqueId val="{00000000-8899-452E-B41B-F825BF428388}"/>
            </c:ext>
          </c:extLst>
        </c:ser>
        <c:dLbls>
          <c:showLegendKey val="0"/>
          <c:showVal val="0"/>
          <c:showCatName val="0"/>
          <c:showSerName val="0"/>
          <c:showPercent val="0"/>
          <c:showBubbleSize val="0"/>
        </c:dLbls>
        <c:gapWidth val="219"/>
        <c:overlap val="-27"/>
        <c:axId val="1775642431"/>
        <c:axId val="1775642847"/>
      </c:barChart>
      <c:catAx>
        <c:axId val="17756424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5642847"/>
        <c:crosses val="autoZero"/>
        <c:auto val="1"/>
        <c:lblAlgn val="ctr"/>
        <c:lblOffset val="100"/>
        <c:noMultiLvlLbl val="0"/>
      </c:catAx>
      <c:valAx>
        <c:axId val="17756428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56424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Adults with a Substance Use Disorder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F69200">
                  <a:lumMod val="60000"/>
                  <a:lumOff val="40000"/>
                </a:srgbClr>
              </a:solidFill>
              <a:ln>
                <a:noFill/>
              </a:ln>
              <a:effectLst/>
            </c:spPr>
            <c:extLst>
              <c:ext xmlns:c16="http://schemas.microsoft.com/office/drawing/2014/chart" uri="{C3380CC4-5D6E-409C-BE32-E72D297353CC}">
                <c16:uniqueId val="{00000001-0C2E-45EC-AB50-10C746FB06A1}"/>
              </c:ext>
            </c:extLst>
          </c:dPt>
          <c:dPt>
            <c:idx val="2"/>
            <c:invertIfNegative val="0"/>
            <c:bubble3D val="0"/>
            <c:spPr>
              <a:solidFill>
                <a:srgbClr val="92D050"/>
              </a:solidFill>
              <a:ln>
                <a:noFill/>
              </a:ln>
              <a:effectLst/>
            </c:spPr>
            <c:extLst>
              <c:ext xmlns:c16="http://schemas.microsoft.com/office/drawing/2014/chart" uri="{C3380CC4-5D6E-409C-BE32-E72D297353CC}">
                <c16:uniqueId val="{00000002-0C2E-45EC-AB50-10C746FB06A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Sheet1!$A$54:$A$56</c:f>
              <c:numCache>
                <c:formatCode>General</c:formatCode>
                <c:ptCount val="3"/>
                <c:pt idx="0">
                  <c:v>2020</c:v>
                </c:pt>
                <c:pt idx="1">
                  <c:v>2021</c:v>
                </c:pt>
                <c:pt idx="2">
                  <c:v>2022</c:v>
                </c:pt>
              </c:numCache>
            </c:numRef>
          </c:cat>
          <c:val>
            <c:numRef>
              <c:f>Sheet1!$B$54:$B$56</c:f>
              <c:numCache>
                <c:formatCode>General</c:formatCode>
                <c:ptCount val="3"/>
                <c:pt idx="0">
                  <c:v>66</c:v>
                </c:pt>
                <c:pt idx="1">
                  <c:v>136</c:v>
                </c:pt>
                <c:pt idx="2">
                  <c:v>104</c:v>
                </c:pt>
              </c:numCache>
            </c:numRef>
          </c:val>
          <c:extLst>
            <c:ext xmlns:c16="http://schemas.microsoft.com/office/drawing/2014/chart" uri="{C3380CC4-5D6E-409C-BE32-E72D297353CC}">
              <c16:uniqueId val="{00000000-0C2E-45EC-AB50-10C746FB06A1}"/>
            </c:ext>
          </c:extLst>
        </c:ser>
        <c:dLbls>
          <c:dLblPos val="outEnd"/>
          <c:showLegendKey val="0"/>
          <c:showVal val="1"/>
          <c:showCatName val="0"/>
          <c:showSerName val="0"/>
          <c:showPercent val="0"/>
          <c:showBubbleSize val="0"/>
        </c:dLbls>
        <c:gapWidth val="219"/>
        <c:overlap val="-27"/>
        <c:axId val="1821541839"/>
        <c:axId val="1895302799"/>
      </c:barChart>
      <c:catAx>
        <c:axId val="182154183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5302799"/>
        <c:crosses val="autoZero"/>
        <c:auto val="1"/>
        <c:lblAlgn val="ctr"/>
        <c:lblOffset val="100"/>
        <c:noMultiLvlLbl val="0"/>
      </c:catAx>
      <c:valAx>
        <c:axId val="18953027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15418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Adults</a:t>
            </a:r>
            <a:r>
              <a:rPr lang="en-US" b="1" baseline="0" dirty="0"/>
              <a:t> with HIV/AIDS</a:t>
            </a:r>
            <a:r>
              <a:rPr lang="en-US" dirty="0"/>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2"/>
            <c:invertIfNegative val="0"/>
            <c:bubble3D val="0"/>
            <c:spPr>
              <a:solidFill>
                <a:srgbClr val="92D050"/>
              </a:solidFill>
              <a:ln>
                <a:noFill/>
              </a:ln>
              <a:effectLst/>
            </c:spPr>
            <c:extLst>
              <c:ext xmlns:c16="http://schemas.microsoft.com/office/drawing/2014/chart" uri="{C3380CC4-5D6E-409C-BE32-E72D297353CC}">
                <c16:uniqueId val="{00000001-9BBF-4968-87FF-6494F32FD45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Sheet1!$A$74:$A$76</c:f>
              <c:numCache>
                <c:formatCode>General</c:formatCode>
                <c:ptCount val="3"/>
                <c:pt idx="0">
                  <c:v>2020</c:v>
                </c:pt>
                <c:pt idx="1">
                  <c:v>2021</c:v>
                </c:pt>
                <c:pt idx="2">
                  <c:v>2022</c:v>
                </c:pt>
              </c:numCache>
            </c:numRef>
          </c:cat>
          <c:val>
            <c:numRef>
              <c:f>Sheet1!$B$74:$B$76</c:f>
              <c:numCache>
                <c:formatCode>General</c:formatCode>
                <c:ptCount val="3"/>
                <c:pt idx="0">
                  <c:v>1</c:v>
                </c:pt>
                <c:pt idx="1">
                  <c:v>0</c:v>
                </c:pt>
                <c:pt idx="2">
                  <c:v>4</c:v>
                </c:pt>
              </c:numCache>
            </c:numRef>
          </c:val>
          <c:extLst>
            <c:ext xmlns:c16="http://schemas.microsoft.com/office/drawing/2014/chart" uri="{C3380CC4-5D6E-409C-BE32-E72D297353CC}">
              <c16:uniqueId val="{00000000-9BBF-4968-87FF-6494F32FD455}"/>
            </c:ext>
          </c:extLst>
        </c:ser>
        <c:dLbls>
          <c:dLblPos val="outEnd"/>
          <c:showLegendKey val="0"/>
          <c:showVal val="1"/>
          <c:showCatName val="0"/>
          <c:showSerName val="0"/>
          <c:showPercent val="0"/>
          <c:showBubbleSize val="0"/>
        </c:dLbls>
        <c:gapWidth val="219"/>
        <c:overlap val="-27"/>
        <c:axId val="1890505455"/>
        <c:axId val="1890505871"/>
      </c:barChart>
      <c:dateAx>
        <c:axId val="189050545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0505871"/>
        <c:crosses val="autoZero"/>
        <c:auto val="0"/>
        <c:lblOffset val="100"/>
        <c:baseTimeUnit val="days"/>
      </c:dateAx>
      <c:valAx>
        <c:axId val="1890505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0505455"/>
        <c:crosses val="autoZero"/>
        <c:crossBetween val="between"/>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Adult Survivors of Domestic Violence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F69200">
                  <a:lumMod val="60000"/>
                  <a:lumOff val="40000"/>
                </a:srgbClr>
              </a:solidFill>
              <a:ln>
                <a:noFill/>
              </a:ln>
              <a:effectLst/>
            </c:spPr>
            <c:extLst>
              <c:ext xmlns:c16="http://schemas.microsoft.com/office/drawing/2014/chart" uri="{C3380CC4-5D6E-409C-BE32-E72D297353CC}">
                <c16:uniqueId val="{00000001-36CD-4730-BBE0-068561B76393}"/>
              </c:ext>
            </c:extLst>
          </c:dPt>
          <c:dPt>
            <c:idx val="2"/>
            <c:invertIfNegative val="0"/>
            <c:bubble3D val="0"/>
            <c:spPr>
              <a:solidFill>
                <a:srgbClr val="92D050"/>
              </a:solidFill>
              <a:ln>
                <a:noFill/>
              </a:ln>
              <a:effectLst/>
            </c:spPr>
            <c:extLst>
              <c:ext xmlns:c16="http://schemas.microsoft.com/office/drawing/2014/chart" uri="{C3380CC4-5D6E-409C-BE32-E72D297353CC}">
                <c16:uniqueId val="{00000002-36CD-4730-BBE0-068561B7639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Sheet1!$A$80:$A$82</c:f>
              <c:numCache>
                <c:formatCode>General</c:formatCode>
                <c:ptCount val="3"/>
                <c:pt idx="0">
                  <c:v>2020</c:v>
                </c:pt>
                <c:pt idx="1">
                  <c:v>2021</c:v>
                </c:pt>
                <c:pt idx="2">
                  <c:v>2022</c:v>
                </c:pt>
              </c:numCache>
            </c:numRef>
          </c:cat>
          <c:val>
            <c:numRef>
              <c:f>Sheet1!$B$80:$B$82</c:f>
              <c:numCache>
                <c:formatCode>General</c:formatCode>
                <c:ptCount val="3"/>
                <c:pt idx="0">
                  <c:v>35</c:v>
                </c:pt>
                <c:pt idx="1">
                  <c:v>148</c:v>
                </c:pt>
                <c:pt idx="2">
                  <c:v>65</c:v>
                </c:pt>
              </c:numCache>
            </c:numRef>
          </c:val>
          <c:extLst>
            <c:ext xmlns:c16="http://schemas.microsoft.com/office/drawing/2014/chart" uri="{C3380CC4-5D6E-409C-BE32-E72D297353CC}">
              <c16:uniqueId val="{00000000-36CD-4730-BBE0-068561B76393}"/>
            </c:ext>
          </c:extLst>
        </c:ser>
        <c:dLbls>
          <c:dLblPos val="outEnd"/>
          <c:showLegendKey val="0"/>
          <c:showVal val="1"/>
          <c:showCatName val="0"/>
          <c:showSerName val="0"/>
          <c:showPercent val="0"/>
          <c:showBubbleSize val="0"/>
        </c:dLbls>
        <c:gapWidth val="219"/>
        <c:overlap val="-27"/>
        <c:axId val="1967310351"/>
        <c:axId val="1967303695"/>
      </c:barChart>
      <c:catAx>
        <c:axId val="1967310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7303695"/>
        <c:crosses val="autoZero"/>
        <c:auto val="1"/>
        <c:lblAlgn val="ctr"/>
        <c:lblOffset val="100"/>
        <c:noMultiLvlLbl val="0"/>
      </c:catAx>
      <c:valAx>
        <c:axId val="19673036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7310351"/>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ata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BAD72C-B91B-4C1F-B823-7A7CF9818B3A}"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4C2ADE97-280E-4495-9EE9-212A82B4454D}">
      <dgm:prSet/>
      <dgm:spPr/>
      <dgm:t>
        <a:bodyPr/>
        <a:lstStyle/>
        <a:p>
          <a:r>
            <a:rPr lang="en-US" dirty="0"/>
            <a:t>A long-standing coalition of individuals, organizations, and government entities who have worked together to further the vision of a safe, decent, affordable, stable home for every person and family in Chittenden County, Vermont. </a:t>
          </a:r>
        </a:p>
      </dgm:t>
    </dgm:pt>
    <dgm:pt modelId="{C8A316BD-2E49-4E75-912E-29809B42923C}" type="parTrans" cxnId="{869A5D01-5197-4B05-83D2-78D83405D755}">
      <dgm:prSet/>
      <dgm:spPr/>
      <dgm:t>
        <a:bodyPr/>
        <a:lstStyle/>
        <a:p>
          <a:endParaRPr lang="en-US"/>
        </a:p>
      </dgm:t>
    </dgm:pt>
    <dgm:pt modelId="{3687BD79-5B2C-4CB1-9B33-AD117C0EEAA5}" type="sibTrans" cxnId="{869A5D01-5197-4B05-83D2-78D83405D755}">
      <dgm:prSet/>
      <dgm:spPr/>
      <dgm:t>
        <a:bodyPr/>
        <a:lstStyle/>
        <a:p>
          <a:endParaRPr lang="en-US"/>
        </a:p>
      </dgm:t>
    </dgm:pt>
    <dgm:pt modelId="{5E02206E-E3DA-473D-A840-E3042104CF76}">
      <dgm:prSet/>
      <dgm:spPr/>
      <dgm:t>
        <a:bodyPr/>
        <a:lstStyle/>
        <a:p>
          <a:r>
            <a:rPr lang="en-US" dirty="0"/>
            <a:t>HUD recognized Continuum of Care for Chittenden County, Vermont</a:t>
          </a:r>
        </a:p>
      </dgm:t>
    </dgm:pt>
    <dgm:pt modelId="{CC8BB87D-C2F6-4F6D-AE9E-7A382B972D73}" type="parTrans" cxnId="{00F7F2B3-79BD-4EC6-95AA-630A02B3FB3C}">
      <dgm:prSet/>
      <dgm:spPr/>
      <dgm:t>
        <a:bodyPr/>
        <a:lstStyle/>
        <a:p>
          <a:endParaRPr lang="en-US"/>
        </a:p>
      </dgm:t>
    </dgm:pt>
    <dgm:pt modelId="{BC423015-4CDA-4381-B9EA-F259377A65F0}" type="sibTrans" cxnId="{00F7F2B3-79BD-4EC6-95AA-630A02B3FB3C}">
      <dgm:prSet/>
      <dgm:spPr/>
      <dgm:t>
        <a:bodyPr/>
        <a:lstStyle/>
        <a:p>
          <a:endParaRPr lang="en-US"/>
        </a:p>
      </dgm:t>
    </dgm:pt>
    <dgm:pt modelId="{40C50F85-416D-4BE0-99BC-A69F077F832E}" type="pres">
      <dgm:prSet presAssocID="{8DBAD72C-B91B-4C1F-B823-7A7CF9818B3A}" presName="linear" presStyleCnt="0">
        <dgm:presLayoutVars>
          <dgm:animLvl val="lvl"/>
          <dgm:resizeHandles val="exact"/>
        </dgm:presLayoutVars>
      </dgm:prSet>
      <dgm:spPr/>
    </dgm:pt>
    <dgm:pt modelId="{10C689B6-63FC-4542-B123-8277ABAB8282}" type="pres">
      <dgm:prSet presAssocID="{4C2ADE97-280E-4495-9EE9-212A82B4454D}" presName="parentText" presStyleLbl="node1" presStyleIdx="0" presStyleCnt="2">
        <dgm:presLayoutVars>
          <dgm:chMax val="0"/>
          <dgm:bulletEnabled val="1"/>
        </dgm:presLayoutVars>
      </dgm:prSet>
      <dgm:spPr/>
    </dgm:pt>
    <dgm:pt modelId="{0B6E5263-D677-4F15-A18A-E9FCDC36CBDE}" type="pres">
      <dgm:prSet presAssocID="{3687BD79-5B2C-4CB1-9B33-AD117C0EEAA5}" presName="spacer" presStyleCnt="0"/>
      <dgm:spPr/>
    </dgm:pt>
    <dgm:pt modelId="{C7C16A08-C03D-4DFC-8F88-720654CE82EB}" type="pres">
      <dgm:prSet presAssocID="{5E02206E-E3DA-473D-A840-E3042104CF76}" presName="parentText" presStyleLbl="node1" presStyleIdx="1" presStyleCnt="2">
        <dgm:presLayoutVars>
          <dgm:chMax val="0"/>
          <dgm:bulletEnabled val="1"/>
        </dgm:presLayoutVars>
      </dgm:prSet>
      <dgm:spPr/>
    </dgm:pt>
  </dgm:ptLst>
  <dgm:cxnLst>
    <dgm:cxn modelId="{869A5D01-5197-4B05-83D2-78D83405D755}" srcId="{8DBAD72C-B91B-4C1F-B823-7A7CF9818B3A}" destId="{4C2ADE97-280E-4495-9EE9-212A82B4454D}" srcOrd="0" destOrd="0" parTransId="{C8A316BD-2E49-4E75-912E-29809B42923C}" sibTransId="{3687BD79-5B2C-4CB1-9B33-AD117C0EEAA5}"/>
    <dgm:cxn modelId="{FACAF105-D87C-404F-A3C8-FB58E3D7B8E1}" type="presOf" srcId="{5E02206E-E3DA-473D-A840-E3042104CF76}" destId="{C7C16A08-C03D-4DFC-8F88-720654CE82EB}" srcOrd="0" destOrd="0" presId="urn:microsoft.com/office/officeart/2005/8/layout/vList2"/>
    <dgm:cxn modelId="{2D21DF13-6057-4940-971E-A727C416FBCA}" type="presOf" srcId="{4C2ADE97-280E-4495-9EE9-212A82B4454D}" destId="{10C689B6-63FC-4542-B123-8277ABAB8282}" srcOrd="0" destOrd="0" presId="urn:microsoft.com/office/officeart/2005/8/layout/vList2"/>
    <dgm:cxn modelId="{83EFE849-5B93-4978-B357-357E619E732A}" type="presOf" srcId="{8DBAD72C-B91B-4C1F-B823-7A7CF9818B3A}" destId="{40C50F85-416D-4BE0-99BC-A69F077F832E}" srcOrd="0" destOrd="0" presId="urn:microsoft.com/office/officeart/2005/8/layout/vList2"/>
    <dgm:cxn modelId="{00F7F2B3-79BD-4EC6-95AA-630A02B3FB3C}" srcId="{8DBAD72C-B91B-4C1F-B823-7A7CF9818B3A}" destId="{5E02206E-E3DA-473D-A840-E3042104CF76}" srcOrd="1" destOrd="0" parTransId="{CC8BB87D-C2F6-4F6D-AE9E-7A382B972D73}" sibTransId="{BC423015-4CDA-4381-B9EA-F259377A65F0}"/>
    <dgm:cxn modelId="{BF1FE5C2-D1AA-4DDB-B2DF-96C83FE78E3E}" type="presParOf" srcId="{40C50F85-416D-4BE0-99BC-A69F077F832E}" destId="{10C689B6-63FC-4542-B123-8277ABAB8282}" srcOrd="0" destOrd="0" presId="urn:microsoft.com/office/officeart/2005/8/layout/vList2"/>
    <dgm:cxn modelId="{EFCD3D67-4E47-407B-A6FB-3D5505A0B669}" type="presParOf" srcId="{40C50F85-416D-4BE0-99BC-A69F077F832E}" destId="{0B6E5263-D677-4F15-A18A-E9FCDC36CBDE}" srcOrd="1" destOrd="0" presId="urn:microsoft.com/office/officeart/2005/8/layout/vList2"/>
    <dgm:cxn modelId="{B23C0EA5-96D1-461B-A92E-0DFFF282F212}" type="presParOf" srcId="{40C50F85-416D-4BE0-99BC-A69F077F832E}" destId="{C7C16A08-C03D-4DFC-8F88-720654CE82E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7A40B0-3BB7-4E0C-956B-86AFE9749562}" type="doc">
      <dgm:prSet loTypeId="urn:microsoft.com/office/officeart/2005/8/layout/hList2" loCatId="relationship" qsTypeId="urn:microsoft.com/office/officeart/2005/8/quickstyle/simple1" qsCatId="simple" csTypeId="urn:microsoft.com/office/officeart/2005/8/colors/accent1_2" csCatId="accent1" phldr="1"/>
      <dgm:spPr/>
      <dgm:t>
        <a:bodyPr/>
        <a:lstStyle/>
        <a:p>
          <a:endParaRPr lang="en-US"/>
        </a:p>
      </dgm:t>
    </dgm:pt>
    <dgm:pt modelId="{08120FF9-CA94-4D41-99AC-1AA63D3D5FA3}">
      <dgm:prSet phldrT="[Text]"/>
      <dgm:spPr/>
      <dgm:t>
        <a:bodyPr/>
        <a:lstStyle/>
        <a:p>
          <a:r>
            <a:rPr lang="en-US" dirty="0"/>
            <a:t>Communications</a:t>
          </a:r>
        </a:p>
      </dgm:t>
    </dgm:pt>
    <dgm:pt modelId="{6F9130C6-D03B-4810-99F8-8F26539282DC}" type="parTrans" cxnId="{A324DD8D-FB9A-45E4-BE2F-118850ACF7B0}">
      <dgm:prSet/>
      <dgm:spPr/>
      <dgm:t>
        <a:bodyPr/>
        <a:lstStyle/>
        <a:p>
          <a:endParaRPr lang="en-US"/>
        </a:p>
      </dgm:t>
    </dgm:pt>
    <dgm:pt modelId="{3F35680D-E12C-422C-939F-C11148F6106C}" type="sibTrans" cxnId="{A324DD8D-FB9A-45E4-BE2F-118850ACF7B0}">
      <dgm:prSet/>
      <dgm:spPr/>
      <dgm:t>
        <a:bodyPr/>
        <a:lstStyle/>
        <a:p>
          <a:endParaRPr lang="en-US"/>
        </a:p>
      </dgm:t>
    </dgm:pt>
    <dgm:pt modelId="{9CF2937A-A7C8-4EC0-A6E8-BF53FCBCCCE8}">
      <dgm:prSet phldrT="[Text]" custT="1"/>
      <dgm:spPr/>
      <dgm:t>
        <a:bodyPr/>
        <a:lstStyle/>
        <a:p>
          <a:r>
            <a:rPr lang="en-US" sz="1050" dirty="0"/>
            <a:t>Daily and then weekly calls to discuss supplies, outbreaks, vaccinations, testing, staffing, isolation plans and most recent guidance.</a:t>
          </a:r>
        </a:p>
      </dgm:t>
    </dgm:pt>
    <dgm:pt modelId="{A2E1AD11-00F5-4199-B47D-4E15C7FCDEAB}" type="parTrans" cxnId="{F68ED50D-56D9-40AA-9129-F8FEAC9705FB}">
      <dgm:prSet/>
      <dgm:spPr/>
      <dgm:t>
        <a:bodyPr/>
        <a:lstStyle/>
        <a:p>
          <a:endParaRPr lang="en-US"/>
        </a:p>
      </dgm:t>
    </dgm:pt>
    <dgm:pt modelId="{C9173CAC-B557-409E-9CEF-78BD7B6D6A6D}" type="sibTrans" cxnId="{F68ED50D-56D9-40AA-9129-F8FEAC9705FB}">
      <dgm:prSet/>
      <dgm:spPr/>
      <dgm:t>
        <a:bodyPr/>
        <a:lstStyle/>
        <a:p>
          <a:endParaRPr lang="en-US"/>
        </a:p>
      </dgm:t>
    </dgm:pt>
    <dgm:pt modelId="{C15AB0B5-519C-45AF-B98F-146F869039DC}">
      <dgm:prSet phldrT="[Text]"/>
      <dgm:spPr/>
      <dgm:t>
        <a:bodyPr/>
        <a:lstStyle/>
        <a:p>
          <a:r>
            <a:rPr lang="en-US" dirty="0"/>
            <a:t>Resources and Practice</a:t>
          </a:r>
        </a:p>
      </dgm:t>
    </dgm:pt>
    <dgm:pt modelId="{37AD7AB9-732F-4B6F-A924-3BD88EF03C6E}" type="parTrans" cxnId="{76A6143A-11D7-4DCC-B22E-6E15A9FD00E1}">
      <dgm:prSet/>
      <dgm:spPr/>
      <dgm:t>
        <a:bodyPr/>
        <a:lstStyle/>
        <a:p>
          <a:endParaRPr lang="en-US"/>
        </a:p>
      </dgm:t>
    </dgm:pt>
    <dgm:pt modelId="{E9C45638-1EC9-4FFB-A1D0-9B2F6D951D01}" type="sibTrans" cxnId="{76A6143A-11D7-4DCC-B22E-6E15A9FD00E1}">
      <dgm:prSet/>
      <dgm:spPr/>
      <dgm:t>
        <a:bodyPr/>
        <a:lstStyle/>
        <a:p>
          <a:endParaRPr lang="en-US"/>
        </a:p>
      </dgm:t>
    </dgm:pt>
    <dgm:pt modelId="{99544AE5-FAD0-49C3-9D41-298339A3481F}">
      <dgm:prSet phldrT="[Text]"/>
      <dgm:spPr/>
      <dgm:t>
        <a:bodyPr/>
        <a:lstStyle/>
        <a:p>
          <a:r>
            <a:rPr lang="en-US" dirty="0"/>
            <a:t>Increased Capacity</a:t>
          </a:r>
        </a:p>
      </dgm:t>
    </dgm:pt>
    <dgm:pt modelId="{439B3943-C030-47E0-B9D3-42B512299B84}" type="parTrans" cxnId="{BBB0D62A-833E-4440-81E9-002CC2BDFB80}">
      <dgm:prSet/>
      <dgm:spPr/>
      <dgm:t>
        <a:bodyPr/>
        <a:lstStyle/>
        <a:p>
          <a:endParaRPr lang="en-US"/>
        </a:p>
      </dgm:t>
    </dgm:pt>
    <dgm:pt modelId="{FDED31AC-8D13-4667-A264-D713169798D3}" type="sibTrans" cxnId="{BBB0D62A-833E-4440-81E9-002CC2BDFB80}">
      <dgm:prSet/>
      <dgm:spPr/>
      <dgm:t>
        <a:bodyPr/>
        <a:lstStyle/>
        <a:p>
          <a:endParaRPr lang="en-US"/>
        </a:p>
      </dgm:t>
    </dgm:pt>
    <dgm:pt modelId="{5C965F65-75E9-4B0A-83E0-5F81B23C0168}">
      <dgm:prSet phldrT="[Text]" custT="1"/>
      <dgm:spPr/>
      <dgm:t>
        <a:bodyPr/>
        <a:lstStyle/>
        <a:p>
          <a:r>
            <a:rPr lang="en-US" sz="1050" b="0" dirty="0"/>
            <a:t>10 person FEMA funded Outreach Team offering health and safety supplies and supports</a:t>
          </a:r>
        </a:p>
      </dgm:t>
    </dgm:pt>
    <dgm:pt modelId="{2085ADE1-CF43-4EE5-946C-46DDE7D9AAF9}" type="parTrans" cxnId="{8B3819C1-D279-432B-A4AA-E9AD6091B2C2}">
      <dgm:prSet/>
      <dgm:spPr/>
      <dgm:t>
        <a:bodyPr/>
        <a:lstStyle/>
        <a:p>
          <a:endParaRPr lang="en-US"/>
        </a:p>
      </dgm:t>
    </dgm:pt>
    <dgm:pt modelId="{7F2B004E-8A46-4D23-99AF-B8B5A5E8B672}" type="sibTrans" cxnId="{8B3819C1-D279-432B-A4AA-E9AD6091B2C2}">
      <dgm:prSet/>
      <dgm:spPr/>
      <dgm:t>
        <a:bodyPr/>
        <a:lstStyle/>
        <a:p>
          <a:endParaRPr lang="en-US"/>
        </a:p>
      </dgm:t>
    </dgm:pt>
    <dgm:pt modelId="{7AAA5E1B-514A-4E62-9F1B-B9CB95D7C9FC}">
      <dgm:prSet phldrT="[Text]" custT="1"/>
      <dgm:spPr/>
      <dgm:t>
        <a:bodyPr/>
        <a:lstStyle/>
        <a:p>
          <a:r>
            <a:rPr lang="en-US" sz="1050" b="0" dirty="0"/>
            <a:t>Engaged over 600 households a month with Coordinated Entry and securing housing</a:t>
          </a:r>
        </a:p>
      </dgm:t>
    </dgm:pt>
    <dgm:pt modelId="{312F9149-4B43-4079-8380-2B88F7C4917A}" type="parTrans" cxnId="{F8922013-8FBA-48A0-A9AF-B5311623B82B}">
      <dgm:prSet/>
      <dgm:spPr/>
      <dgm:t>
        <a:bodyPr/>
        <a:lstStyle/>
        <a:p>
          <a:endParaRPr lang="en-US"/>
        </a:p>
      </dgm:t>
    </dgm:pt>
    <dgm:pt modelId="{85FA30A4-043F-45B1-97CC-38250ABAA834}" type="sibTrans" cxnId="{F8922013-8FBA-48A0-A9AF-B5311623B82B}">
      <dgm:prSet/>
      <dgm:spPr/>
      <dgm:t>
        <a:bodyPr/>
        <a:lstStyle/>
        <a:p>
          <a:endParaRPr lang="en-US"/>
        </a:p>
      </dgm:t>
    </dgm:pt>
    <dgm:pt modelId="{20B4147F-7FD6-4F2E-965E-0917318EC8B9}">
      <dgm:prSet phldrT="[Text]" custT="1"/>
      <dgm:spPr/>
      <dgm:t>
        <a:bodyPr/>
        <a:lstStyle/>
        <a:p>
          <a:r>
            <a:rPr lang="en-US" sz="1050" b="0" dirty="0"/>
            <a:t>ANEW placed purchased Champlain Inn to increase shelter capacity</a:t>
          </a:r>
        </a:p>
      </dgm:t>
    </dgm:pt>
    <dgm:pt modelId="{9E9B2E11-8E5F-4EA0-A38C-7CAA949F2825}" type="parTrans" cxnId="{58A8376C-35AE-4409-AE49-C0753BDD46C5}">
      <dgm:prSet/>
      <dgm:spPr/>
      <dgm:t>
        <a:bodyPr/>
        <a:lstStyle/>
        <a:p>
          <a:endParaRPr lang="en-US"/>
        </a:p>
      </dgm:t>
    </dgm:pt>
    <dgm:pt modelId="{73F01A5C-BA9F-4574-B61D-591DA85E513A}" type="sibTrans" cxnId="{58A8376C-35AE-4409-AE49-C0753BDD46C5}">
      <dgm:prSet/>
      <dgm:spPr/>
      <dgm:t>
        <a:bodyPr/>
        <a:lstStyle/>
        <a:p>
          <a:endParaRPr lang="en-US"/>
        </a:p>
      </dgm:t>
    </dgm:pt>
    <dgm:pt modelId="{34223003-9A83-4780-BAF8-1CEB7735AB5E}">
      <dgm:prSet phldrT="[Text]" custT="1"/>
      <dgm:spPr/>
      <dgm:t>
        <a:bodyPr/>
        <a:lstStyle/>
        <a:p>
          <a:r>
            <a:rPr lang="en-US" sz="1050" b="0" dirty="0"/>
            <a:t>STEPS secured a new shelter</a:t>
          </a:r>
        </a:p>
      </dgm:t>
    </dgm:pt>
    <dgm:pt modelId="{45BDA293-90FD-48C8-B4E3-38D5944E5C7D}" type="parTrans" cxnId="{80EFFDDA-C688-41E0-96AD-AF34301847B1}">
      <dgm:prSet/>
      <dgm:spPr/>
      <dgm:t>
        <a:bodyPr/>
        <a:lstStyle/>
        <a:p>
          <a:endParaRPr lang="en-US"/>
        </a:p>
      </dgm:t>
    </dgm:pt>
    <dgm:pt modelId="{6563EFA2-5527-4524-8AA4-4D77046C6639}" type="sibTrans" cxnId="{80EFFDDA-C688-41E0-96AD-AF34301847B1}">
      <dgm:prSet/>
      <dgm:spPr/>
      <dgm:t>
        <a:bodyPr/>
        <a:lstStyle/>
        <a:p>
          <a:endParaRPr lang="en-US"/>
        </a:p>
      </dgm:t>
    </dgm:pt>
    <dgm:pt modelId="{F33B63F0-0CA5-4302-9CE5-2FAD098FDA90}">
      <dgm:prSet phldrT="[Text]" custT="1"/>
      <dgm:spPr/>
      <dgm:t>
        <a:bodyPr/>
        <a:lstStyle/>
        <a:p>
          <a:endParaRPr lang="en-US" sz="1200" dirty="0"/>
        </a:p>
      </dgm:t>
    </dgm:pt>
    <dgm:pt modelId="{D9243DD1-BF5F-4711-8882-0916A504420B}" type="parTrans" cxnId="{AD967C70-A3FC-4D65-9592-B5DFABEAB1B1}">
      <dgm:prSet/>
      <dgm:spPr/>
      <dgm:t>
        <a:bodyPr/>
        <a:lstStyle/>
        <a:p>
          <a:endParaRPr lang="en-US"/>
        </a:p>
      </dgm:t>
    </dgm:pt>
    <dgm:pt modelId="{9A80C0C6-7982-48E4-AF14-DA60C172B87D}" type="sibTrans" cxnId="{AD967C70-A3FC-4D65-9592-B5DFABEAB1B1}">
      <dgm:prSet/>
      <dgm:spPr/>
      <dgm:t>
        <a:bodyPr/>
        <a:lstStyle/>
        <a:p>
          <a:endParaRPr lang="en-US"/>
        </a:p>
      </dgm:t>
    </dgm:pt>
    <dgm:pt modelId="{389E55C9-7D59-4413-8E26-8ACC46574A5A}">
      <dgm:prSet phldrT="[Text]" custT="1"/>
      <dgm:spPr/>
      <dgm:t>
        <a:bodyPr/>
        <a:lstStyle/>
        <a:p>
          <a:r>
            <a:rPr lang="en-US" sz="1050" b="0" dirty="0"/>
            <a:t>Mobile three-person team bringing services and good to people living on the street</a:t>
          </a:r>
        </a:p>
      </dgm:t>
    </dgm:pt>
    <dgm:pt modelId="{5B0F72F7-9724-4FAE-85F5-A3D38D145418}" type="parTrans" cxnId="{7A1A5C79-9098-467D-B52F-657E617FF948}">
      <dgm:prSet/>
      <dgm:spPr/>
      <dgm:t>
        <a:bodyPr/>
        <a:lstStyle/>
        <a:p>
          <a:endParaRPr lang="en-US"/>
        </a:p>
      </dgm:t>
    </dgm:pt>
    <dgm:pt modelId="{C0240F15-34F5-4906-8EBF-33F0C9B46E37}" type="sibTrans" cxnId="{7A1A5C79-9098-467D-B52F-657E617FF948}">
      <dgm:prSet/>
      <dgm:spPr/>
      <dgm:t>
        <a:bodyPr/>
        <a:lstStyle/>
        <a:p>
          <a:endParaRPr lang="en-US"/>
        </a:p>
      </dgm:t>
    </dgm:pt>
    <dgm:pt modelId="{5499FABF-4C2B-4998-9CC8-98B0C9AE0CCB}">
      <dgm:prSet phldrT="[Text]" custT="1"/>
      <dgm:spPr/>
      <dgm:t>
        <a:bodyPr/>
        <a:lstStyle/>
        <a:p>
          <a:r>
            <a:rPr lang="en-US" sz="1050" dirty="0"/>
            <a:t>COTS, ANEW and Spectrum participated in DOH Infectious Disease Epidemiology meetings to mitigate spread at congregate sites.</a:t>
          </a:r>
        </a:p>
      </dgm:t>
    </dgm:pt>
    <dgm:pt modelId="{9CA26474-F93D-4993-9E48-9108A912F03E}" type="sibTrans" cxnId="{5C309D43-6E51-4C8E-9D6B-5EE1BE45BF01}">
      <dgm:prSet/>
      <dgm:spPr/>
      <dgm:t>
        <a:bodyPr/>
        <a:lstStyle/>
        <a:p>
          <a:endParaRPr lang="en-US"/>
        </a:p>
      </dgm:t>
    </dgm:pt>
    <dgm:pt modelId="{B2043B70-8698-4E42-A34C-0FC6FD3B4808}" type="parTrans" cxnId="{5C309D43-6E51-4C8E-9D6B-5EE1BE45BF01}">
      <dgm:prSet/>
      <dgm:spPr/>
      <dgm:t>
        <a:bodyPr/>
        <a:lstStyle/>
        <a:p>
          <a:endParaRPr lang="en-US"/>
        </a:p>
      </dgm:t>
    </dgm:pt>
    <dgm:pt modelId="{920CC663-F2DC-44C7-9350-9DDA5A3639C0}">
      <dgm:prSet phldrT="[Text]" custT="1"/>
      <dgm:spPr/>
      <dgm:t>
        <a:bodyPr/>
        <a:lstStyle/>
        <a:p>
          <a:r>
            <a:rPr lang="en-US" sz="1050" dirty="0"/>
            <a:t>ANEW Place ran North Beach Campground</a:t>
          </a:r>
        </a:p>
      </dgm:t>
    </dgm:pt>
    <dgm:pt modelId="{8FD88B10-9962-4C97-9E4D-63D601B5D866}" type="sibTrans" cxnId="{94CAAA87-08D0-4F28-9443-B47B071F584C}">
      <dgm:prSet/>
      <dgm:spPr/>
      <dgm:t>
        <a:bodyPr/>
        <a:lstStyle/>
        <a:p>
          <a:endParaRPr lang="en-US"/>
        </a:p>
      </dgm:t>
    </dgm:pt>
    <dgm:pt modelId="{D5361A7E-E11F-43FB-A0DE-657B655BACC1}" type="parTrans" cxnId="{94CAAA87-08D0-4F28-9443-B47B071F584C}">
      <dgm:prSet/>
      <dgm:spPr/>
      <dgm:t>
        <a:bodyPr/>
        <a:lstStyle/>
        <a:p>
          <a:endParaRPr lang="en-US"/>
        </a:p>
      </dgm:t>
    </dgm:pt>
    <dgm:pt modelId="{701A638E-946B-468B-B0C4-07AF8E7D7673}">
      <dgm:prSet phldrT="[Text]" custT="1"/>
      <dgm:spPr/>
      <dgm:t>
        <a:bodyPr/>
        <a:lstStyle/>
        <a:p>
          <a:r>
            <a:rPr lang="en-US" sz="1050" dirty="0"/>
            <a:t>CVOEO ran Holiday Inn serving hundreds of people </a:t>
          </a:r>
        </a:p>
      </dgm:t>
    </dgm:pt>
    <dgm:pt modelId="{C2F0E4AA-E5D9-444C-A05C-261717E50C90}" type="sibTrans" cxnId="{37DF36B9-F7DA-43B9-A4AB-C487E5427698}">
      <dgm:prSet/>
      <dgm:spPr/>
      <dgm:t>
        <a:bodyPr/>
        <a:lstStyle/>
        <a:p>
          <a:endParaRPr lang="en-US"/>
        </a:p>
      </dgm:t>
    </dgm:pt>
    <dgm:pt modelId="{CAD58575-4CAA-46EE-994D-EDDCC976036A}" type="parTrans" cxnId="{37DF36B9-F7DA-43B9-A4AB-C487E5427698}">
      <dgm:prSet/>
      <dgm:spPr/>
      <dgm:t>
        <a:bodyPr/>
        <a:lstStyle/>
        <a:p>
          <a:endParaRPr lang="en-US"/>
        </a:p>
      </dgm:t>
    </dgm:pt>
    <dgm:pt modelId="{A8F9F207-4A6F-42DC-996F-5B11A9756459}">
      <dgm:prSet phldrT="[Text]" custT="1"/>
      <dgm:spPr/>
      <dgm:t>
        <a:bodyPr/>
        <a:lstStyle/>
        <a:p>
          <a:r>
            <a:rPr lang="en-US" sz="1050" dirty="0"/>
            <a:t>CHT ran COVID isolation motel at Ho Hum</a:t>
          </a:r>
        </a:p>
      </dgm:t>
    </dgm:pt>
    <dgm:pt modelId="{EE686B09-C965-400D-96A4-FC436BA2B2AC}" type="sibTrans" cxnId="{FE233618-B1E9-453D-8C82-CE7C0A14DDFE}">
      <dgm:prSet/>
      <dgm:spPr/>
      <dgm:t>
        <a:bodyPr/>
        <a:lstStyle/>
        <a:p>
          <a:endParaRPr lang="en-US"/>
        </a:p>
      </dgm:t>
    </dgm:pt>
    <dgm:pt modelId="{247E31ED-9E51-43A4-888F-3EF146ECB15E}" type="parTrans" cxnId="{FE233618-B1E9-453D-8C82-CE7C0A14DDFE}">
      <dgm:prSet/>
      <dgm:spPr/>
      <dgm:t>
        <a:bodyPr/>
        <a:lstStyle/>
        <a:p>
          <a:endParaRPr lang="en-US"/>
        </a:p>
      </dgm:t>
    </dgm:pt>
    <dgm:pt modelId="{5A50D712-EA68-4C21-A38B-F9BC0E259C58}">
      <dgm:prSet phldrT="[Text]" custT="1"/>
      <dgm:spPr/>
      <dgm:t>
        <a:bodyPr/>
        <a:lstStyle/>
        <a:p>
          <a:r>
            <a:rPr lang="en-US" sz="1050" dirty="0"/>
            <a:t>CVOEO ran Community Resource Center at VFW and then Feeding Chittenden</a:t>
          </a:r>
        </a:p>
      </dgm:t>
    </dgm:pt>
    <dgm:pt modelId="{1122BCA9-280B-4F47-914D-32448AA3A5D9}" type="sibTrans" cxnId="{3784638C-1CE6-4E57-BAB4-3CD3EEBD6FA0}">
      <dgm:prSet/>
      <dgm:spPr/>
      <dgm:t>
        <a:bodyPr/>
        <a:lstStyle/>
        <a:p>
          <a:endParaRPr lang="en-US"/>
        </a:p>
      </dgm:t>
    </dgm:pt>
    <dgm:pt modelId="{8784FC10-E7D1-4991-8E83-D247771C3138}" type="parTrans" cxnId="{3784638C-1CE6-4E57-BAB4-3CD3EEBD6FA0}">
      <dgm:prSet/>
      <dgm:spPr/>
      <dgm:t>
        <a:bodyPr/>
        <a:lstStyle/>
        <a:p>
          <a:endParaRPr lang="en-US"/>
        </a:p>
      </dgm:t>
    </dgm:pt>
    <dgm:pt modelId="{52D0BE22-7712-4C6C-987F-473B65B569DB}">
      <dgm:prSet phldrT="[Text]" custT="1"/>
      <dgm:spPr/>
      <dgm:t>
        <a:bodyPr/>
        <a:lstStyle/>
        <a:p>
          <a:r>
            <a:rPr lang="en-US" sz="1050" dirty="0"/>
            <a:t>.Spectrum partnered with Feeding Chittenden to deliver meals – regardless of age</a:t>
          </a:r>
        </a:p>
      </dgm:t>
    </dgm:pt>
    <dgm:pt modelId="{75769345-86EC-47C6-96C4-D8C1B8C184B0}" type="sibTrans" cxnId="{11976399-9534-41D8-89D5-39E89A5B1D5E}">
      <dgm:prSet/>
      <dgm:spPr/>
      <dgm:t>
        <a:bodyPr/>
        <a:lstStyle/>
        <a:p>
          <a:endParaRPr lang="en-US"/>
        </a:p>
      </dgm:t>
    </dgm:pt>
    <dgm:pt modelId="{5811B399-86B5-4EE0-A05A-4B8C29C64149}" type="parTrans" cxnId="{11976399-9534-41D8-89D5-39E89A5B1D5E}">
      <dgm:prSet/>
      <dgm:spPr/>
      <dgm:t>
        <a:bodyPr/>
        <a:lstStyle/>
        <a:p>
          <a:endParaRPr lang="en-US"/>
        </a:p>
      </dgm:t>
    </dgm:pt>
    <dgm:pt modelId="{22D81F10-C8A1-4015-98E8-2AE7B98DD931}">
      <dgm:prSet phldrT="[Text]"/>
      <dgm:spPr/>
      <dgm:t>
        <a:bodyPr/>
        <a:lstStyle/>
        <a:p>
          <a:endParaRPr lang="en-US" sz="900" dirty="0"/>
        </a:p>
      </dgm:t>
    </dgm:pt>
    <dgm:pt modelId="{059DFADC-1C87-4501-A749-814336E783D7}" type="sibTrans" cxnId="{E9E979CC-CEC9-46C4-9C35-DD166AB628AD}">
      <dgm:prSet/>
      <dgm:spPr/>
      <dgm:t>
        <a:bodyPr/>
        <a:lstStyle/>
        <a:p>
          <a:endParaRPr lang="en-US"/>
        </a:p>
      </dgm:t>
    </dgm:pt>
    <dgm:pt modelId="{4D99D1A9-D294-4FCB-A0EF-D358AEF8A22F}" type="parTrans" cxnId="{E9E979CC-CEC9-46C4-9C35-DD166AB628AD}">
      <dgm:prSet/>
      <dgm:spPr/>
      <dgm:t>
        <a:bodyPr/>
        <a:lstStyle/>
        <a:p>
          <a:endParaRPr lang="en-US"/>
        </a:p>
      </dgm:t>
    </dgm:pt>
    <dgm:pt modelId="{9A672FDD-00FE-4CEA-AD73-2D452CCDCA74}">
      <dgm:prSet phldrT="[Text]" custT="1"/>
      <dgm:spPr/>
      <dgm:t>
        <a:bodyPr/>
        <a:lstStyle/>
        <a:p>
          <a:r>
            <a:rPr lang="en-US" sz="1050" dirty="0"/>
            <a:t>Feed Chittenden provided food for CRC  and hotels</a:t>
          </a:r>
        </a:p>
      </dgm:t>
    </dgm:pt>
    <dgm:pt modelId="{AFD60490-8482-4C49-8D16-8E6C37716775}" type="parTrans" cxnId="{81B46A2B-E698-44ED-949E-D2AD8FEFFAF0}">
      <dgm:prSet/>
      <dgm:spPr/>
      <dgm:t>
        <a:bodyPr/>
        <a:lstStyle/>
        <a:p>
          <a:endParaRPr lang="en-US"/>
        </a:p>
      </dgm:t>
    </dgm:pt>
    <dgm:pt modelId="{BD70FBD0-F022-4E1E-BC60-7448049EA150}" type="sibTrans" cxnId="{81B46A2B-E698-44ED-949E-D2AD8FEFFAF0}">
      <dgm:prSet/>
      <dgm:spPr/>
      <dgm:t>
        <a:bodyPr/>
        <a:lstStyle/>
        <a:p>
          <a:endParaRPr lang="en-US"/>
        </a:p>
      </dgm:t>
    </dgm:pt>
    <dgm:pt modelId="{9F865E37-0B2B-4680-A0F8-FE21260DCD5A}" type="pres">
      <dgm:prSet presAssocID="{437A40B0-3BB7-4E0C-956B-86AFE9749562}" presName="linearFlow" presStyleCnt="0">
        <dgm:presLayoutVars>
          <dgm:dir/>
          <dgm:animLvl val="lvl"/>
          <dgm:resizeHandles/>
        </dgm:presLayoutVars>
      </dgm:prSet>
      <dgm:spPr/>
    </dgm:pt>
    <dgm:pt modelId="{F42E53DA-6BFE-486B-8794-D292423824D8}" type="pres">
      <dgm:prSet presAssocID="{08120FF9-CA94-4D41-99AC-1AA63D3D5FA3}" presName="compositeNode" presStyleCnt="0">
        <dgm:presLayoutVars>
          <dgm:bulletEnabled val="1"/>
        </dgm:presLayoutVars>
      </dgm:prSet>
      <dgm:spPr/>
    </dgm:pt>
    <dgm:pt modelId="{5871847C-B93F-41F7-B00B-0E0F3DADE50A}" type="pres">
      <dgm:prSet presAssocID="{08120FF9-CA94-4D41-99AC-1AA63D3D5FA3}" presName="image" presStyleLbl="fgImgPlace1" presStyleIdx="0" presStyleCnt="3" custLinFactNeighborY="-2204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hone Vibration with solid fill"/>
        </a:ext>
      </dgm:extLst>
    </dgm:pt>
    <dgm:pt modelId="{4DC9493E-D38E-4832-8BB5-24A7474C856D}" type="pres">
      <dgm:prSet presAssocID="{08120FF9-CA94-4D41-99AC-1AA63D3D5FA3}" presName="childNode" presStyleLbl="node1" presStyleIdx="0" presStyleCnt="3" custLinFactNeighborX="1770" custLinFactNeighborY="4080">
        <dgm:presLayoutVars>
          <dgm:bulletEnabled val="1"/>
        </dgm:presLayoutVars>
      </dgm:prSet>
      <dgm:spPr/>
    </dgm:pt>
    <dgm:pt modelId="{A957D175-5212-48D0-84FC-BA935A3DEA57}" type="pres">
      <dgm:prSet presAssocID="{08120FF9-CA94-4D41-99AC-1AA63D3D5FA3}" presName="parentNode" presStyleLbl="revTx" presStyleIdx="0" presStyleCnt="3">
        <dgm:presLayoutVars>
          <dgm:chMax val="0"/>
          <dgm:bulletEnabled val="1"/>
        </dgm:presLayoutVars>
      </dgm:prSet>
      <dgm:spPr/>
    </dgm:pt>
    <dgm:pt modelId="{CE643F66-B511-447A-91D8-6A01BAA206EC}" type="pres">
      <dgm:prSet presAssocID="{3F35680D-E12C-422C-939F-C11148F6106C}" presName="sibTrans" presStyleCnt="0"/>
      <dgm:spPr/>
    </dgm:pt>
    <dgm:pt modelId="{473EDFF3-8722-4307-8F27-A06FD441C912}" type="pres">
      <dgm:prSet presAssocID="{C15AB0B5-519C-45AF-B98F-146F869039DC}" presName="compositeNode" presStyleCnt="0">
        <dgm:presLayoutVars>
          <dgm:bulletEnabled val="1"/>
        </dgm:presLayoutVars>
      </dgm:prSet>
      <dgm:spPr/>
    </dgm:pt>
    <dgm:pt modelId="{D5EAEC7D-34D5-489C-AC11-AA129BC2BD30}" type="pres">
      <dgm:prSet presAssocID="{C15AB0B5-519C-45AF-B98F-146F869039DC}" presName="image" presStyleLbl="fgImgPlace1" presStyleIdx="1" presStyleCnt="3" custLinFactNeighborY="-2644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ycle with people with solid fill"/>
        </a:ext>
      </dgm:extLst>
    </dgm:pt>
    <dgm:pt modelId="{92F1EEBC-C206-4DB4-BE3A-D60E47573A34}" type="pres">
      <dgm:prSet presAssocID="{C15AB0B5-519C-45AF-B98F-146F869039DC}" presName="childNode" presStyleLbl="node1" presStyleIdx="1" presStyleCnt="3" custLinFactNeighborY="2805">
        <dgm:presLayoutVars>
          <dgm:bulletEnabled val="1"/>
        </dgm:presLayoutVars>
      </dgm:prSet>
      <dgm:spPr/>
    </dgm:pt>
    <dgm:pt modelId="{B696DA42-96B9-4FD3-8A30-5D0728D1BE97}" type="pres">
      <dgm:prSet presAssocID="{C15AB0B5-519C-45AF-B98F-146F869039DC}" presName="parentNode" presStyleLbl="revTx" presStyleIdx="1" presStyleCnt="3">
        <dgm:presLayoutVars>
          <dgm:chMax val="0"/>
          <dgm:bulletEnabled val="1"/>
        </dgm:presLayoutVars>
      </dgm:prSet>
      <dgm:spPr/>
    </dgm:pt>
    <dgm:pt modelId="{9B02E876-CD38-4978-95B5-28F0423E7FE2}" type="pres">
      <dgm:prSet presAssocID="{E9C45638-1EC9-4FFB-A1D0-9B2F6D951D01}" presName="sibTrans" presStyleCnt="0"/>
      <dgm:spPr/>
    </dgm:pt>
    <dgm:pt modelId="{28EDB0AB-B95F-4F13-AEF3-E64E3C9A6EC0}" type="pres">
      <dgm:prSet presAssocID="{99544AE5-FAD0-49C3-9D41-298339A3481F}" presName="compositeNode" presStyleCnt="0">
        <dgm:presLayoutVars>
          <dgm:bulletEnabled val="1"/>
        </dgm:presLayoutVars>
      </dgm:prSet>
      <dgm:spPr/>
    </dgm:pt>
    <dgm:pt modelId="{532BED71-3C2F-4AA3-A920-B45454B5EF1F}" type="pres">
      <dgm:prSet presAssocID="{99544AE5-FAD0-49C3-9D41-298339A3481F}" presName="image" presStyleLbl="fgImgPlace1" presStyleIdx="2" presStyleCnt="3" custLinFactNeighborY="-2644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Home with solid fill"/>
        </a:ext>
      </dgm:extLst>
    </dgm:pt>
    <dgm:pt modelId="{5B40040F-2F06-4B9E-857C-645AE3718D73}" type="pres">
      <dgm:prSet presAssocID="{99544AE5-FAD0-49C3-9D41-298339A3481F}" presName="childNode" presStyleLbl="node1" presStyleIdx="2" presStyleCnt="3" custLinFactNeighborY="2805">
        <dgm:presLayoutVars>
          <dgm:bulletEnabled val="1"/>
        </dgm:presLayoutVars>
      </dgm:prSet>
      <dgm:spPr/>
    </dgm:pt>
    <dgm:pt modelId="{533F990C-0B6A-4C7B-BE64-E99AC86800D5}" type="pres">
      <dgm:prSet presAssocID="{99544AE5-FAD0-49C3-9D41-298339A3481F}" presName="parentNode" presStyleLbl="revTx" presStyleIdx="2" presStyleCnt="3">
        <dgm:presLayoutVars>
          <dgm:chMax val="0"/>
          <dgm:bulletEnabled val="1"/>
        </dgm:presLayoutVars>
      </dgm:prSet>
      <dgm:spPr/>
    </dgm:pt>
  </dgm:ptLst>
  <dgm:cxnLst>
    <dgm:cxn modelId="{F68ED50D-56D9-40AA-9129-F8FEAC9705FB}" srcId="{08120FF9-CA94-4D41-99AC-1AA63D3D5FA3}" destId="{9CF2937A-A7C8-4EC0-A6E8-BF53FCBCCCE8}" srcOrd="0" destOrd="0" parTransId="{A2E1AD11-00F5-4199-B47D-4E15C7FCDEAB}" sibTransId="{C9173CAC-B557-409E-9CEF-78BD7B6D6A6D}"/>
    <dgm:cxn modelId="{F8922013-8FBA-48A0-A9AF-B5311623B82B}" srcId="{99544AE5-FAD0-49C3-9D41-298339A3481F}" destId="{7AAA5E1B-514A-4E62-9F1B-B9CB95D7C9FC}" srcOrd="1" destOrd="0" parTransId="{312F9149-4B43-4079-8380-2B88F7C4917A}" sibTransId="{85FA30A4-043F-45B1-97CC-38250ABAA834}"/>
    <dgm:cxn modelId="{FE233618-B1E9-453D-8C82-CE7C0A14DDFE}" srcId="{C15AB0B5-519C-45AF-B98F-146F869039DC}" destId="{A8F9F207-4A6F-42DC-996F-5B11A9756459}" srcOrd="3" destOrd="0" parTransId="{247E31ED-9E51-43A4-888F-3EF146ECB15E}" sibTransId="{EE686B09-C965-400D-96A4-FC436BA2B2AC}"/>
    <dgm:cxn modelId="{1300A619-9B16-4306-A21E-792B315C4AC8}" type="presOf" srcId="{437A40B0-3BB7-4E0C-956B-86AFE9749562}" destId="{9F865E37-0B2B-4680-A0F8-FE21260DCD5A}" srcOrd="0" destOrd="0" presId="urn:microsoft.com/office/officeart/2005/8/layout/hList2"/>
    <dgm:cxn modelId="{BBB0D62A-833E-4440-81E9-002CC2BDFB80}" srcId="{437A40B0-3BB7-4E0C-956B-86AFE9749562}" destId="{99544AE5-FAD0-49C3-9D41-298339A3481F}" srcOrd="2" destOrd="0" parTransId="{439B3943-C030-47E0-B9D3-42B512299B84}" sibTransId="{FDED31AC-8D13-4667-A264-D713169798D3}"/>
    <dgm:cxn modelId="{81B46A2B-E698-44ED-949E-D2AD8FEFFAF0}" srcId="{C15AB0B5-519C-45AF-B98F-146F869039DC}" destId="{9A672FDD-00FE-4CEA-AD73-2D452CCDCA74}" srcOrd="6" destOrd="0" parTransId="{AFD60490-8482-4C49-8D16-8E6C37716775}" sibTransId="{BD70FBD0-F022-4E1E-BC60-7448049EA150}"/>
    <dgm:cxn modelId="{E911A034-3BFB-409C-ACBA-6BF61EBE2394}" type="presOf" srcId="{7AAA5E1B-514A-4E62-9F1B-B9CB95D7C9FC}" destId="{5B40040F-2F06-4B9E-857C-645AE3718D73}" srcOrd="0" destOrd="1" presId="urn:microsoft.com/office/officeart/2005/8/layout/hList2"/>
    <dgm:cxn modelId="{76A6143A-11D7-4DCC-B22E-6E15A9FD00E1}" srcId="{437A40B0-3BB7-4E0C-956B-86AFE9749562}" destId="{C15AB0B5-519C-45AF-B98F-146F869039DC}" srcOrd="1" destOrd="0" parTransId="{37AD7AB9-732F-4B6F-A924-3BD88EF03C6E}" sibTransId="{E9C45638-1EC9-4FFB-A1D0-9B2F6D951D01}"/>
    <dgm:cxn modelId="{1BE2F860-3EFC-4F1A-844F-7ABABD74C38D}" type="presOf" srcId="{5A50D712-EA68-4C21-A38B-F9BC0E259C58}" destId="{92F1EEBC-C206-4DB4-BE3A-D60E47573A34}" srcOrd="0" destOrd="4" presId="urn:microsoft.com/office/officeart/2005/8/layout/hList2"/>
    <dgm:cxn modelId="{5C309D43-6E51-4C8E-9D6B-5EE1BE45BF01}" srcId="{C15AB0B5-519C-45AF-B98F-146F869039DC}" destId="{5499FABF-4C2B-4998-9CC8-98B0C9AE0CCB}" srcOrd="0" destOrd="0" parTransId="{B2043B70-8698-4E42-A34C-0FC6FD3B4808}" sibTransId="{9CA26474-F93D-4993-9E48-9108A912F03E}"/>
    <dgm:cxn modelId="{D95BC744-4744-42C1-9FEF-1F3BF51E8C94}" type="presOf" srcId="{99544AE5-FAD0-49C3-9D41-298339A3481F}" destId="{533F990C-0B6A-4C7B-BE64-E99AC86800D5}" srcOrd="0" destOrd="0" presId="urn:microsoft.com/office/officeart/2005/8/layout/hList2"/>
    <dgm:cxn modelId="{58A8376C-35AE-4409-AE49-C0753BDD46C5}" srcId="{99544AE5-FAD0-49C3-9D41-298339A3481F}" destId="{20B4147F-7FD6-4F2E-965E-0917318EC8B9}" srcOrd="2" destOrd="0" parTransId="{9E9B2E11-8E5F-4EA0-A38C-7CAA949F2825}" sibTransId="{73F01A5C-BA9F-4574-B61D-591DA85E513A}"/>
    <dgm:cxn modelId="{AD967C70-A3FC-4D65-9592-B5DFABEAB1B1}" srcId="{99544AE5-FAD0-49C3-9D41-298339A3481F}" destId="{F33B63F0-0CA5-4302-9CE5-2FAD098FDA90}" srcOrd="5" destOrd="0" parTransId="{D9243DD1-BF5F-4711-8882-0916A504420B}" sibTransId="{9A80C0C6-7982-48E4-AF14-DA60C172B87D}"/>
    <dgm:cxn modelId="{7A1A5C79-9098-467D-B52F-657E617FF948}" srcId="{99544AE5-FAD0-49C3-9D41-298339A3481F}" destId="{389E55C9-7D59-4413-8E26-8ACC46574A5A}" srcOrd="4" destOrd="0" parTransId="{5B0F72F7-9724-4FAE-85F5-A3D38D145418}" sibTransId="{C0240F15-34F5-4906-8EBF-33F0C9B46E37}"/>
    <dgm:cxn modelId="{3D6F137B-6621-4030-AAA4-4E8F91220523}" type="presOf" srcId="{F33B63F0-0CA5-4302-9CE5-2FAD098FDA90}" destId="{5B40040F-2F06-4B9E-857C-645AE3718D73}" srcOrd="0" destOrd="5" presId="urn:microsoft.com/office/officeart/2005/8/layout/hList2"/>
    <dgm:cxn modelId="{C0460880-D246-436D-B0DE-FF574962EDE6}" type="presOf" srcId="{A8F9F207-4A6F-42DC-996F-5B11A9756459}" destId="{92F1EEBC-C206-4DB4-BE3A-D60E47573A34}" srcOrd="0" destOrd="3" presId="urn:microsoft.com/office/officeart/2005/8/layout/hList2"/>
    <dgm:cxn modelId="{94CAAA87-08D0-4F28-9443-B47B071F584C}" srcId="{C15AB0B5-519C-45AF-B98F-146F869039DC}" destId="{920CC663-F2DC-44C7-9350-9DDA5A3639C0}" srcOrd="1" destOrd="0" parTransId="{D5361A7E-E11F-43FB-A0DE-657B655BACC1}" sibTransId="{8FD88B10-9962-4C97-9E4D-63D601B5D866}"/>
    <dgm:cxn modelId="{3784638C-1CE6-4E57-BAB4-3CD3EEBD6FA0}" srcId="{C15AB0B5-519C-45AF-B98F-146F869039DC}" destId="{5A50D712-EA68-4C21-A38B-F9BC0E259C58}" srcOrd="4" destOrd="0" parTransId="{8784FC10-E7D1-4991-8E83-D247771C3138}" sibTransId="{1122BCA9-280B-4F47-914D-32448AA3A5D9}"/>
    <dgm:cxn modelId="{29CFBB8C-01D4-46D7-AA87-B511B9A6A0AC}" type="presOf" srcId="{5C965F65-75E9-4B0A-83E0-5F81B23C0168}" destId="{5B40040F-2F06-4B9E-857C-645AE3718D73}" srcOrd="0" destOrd="0" presId="urn:microsoft.com/office/officeart/2005/8/layout/hList2"/>
    <dgm:cxn modelId="{A324DD8D-FB9A-45E4-BE2F-118850ACF7B0}" srcId="{437A40B0-3BB7-4E0C-956B-86AFE9749562}" destId="{08120FF9-CA94-4D41-99AC-1AA63D3D5FA3}" srcOrd="0" destOrd="0" parTransId="{6F9130C6-D03B-4810-99F8-8F26539282DC}" sibTransId="{3F35680D-E12C-422C-939F-C11148F6106C}"/>
    <dgm:cxn modelId="{E2E72898-1BB6-4549-99B2-A739AD087148}" type="presOf" srcId="{C15AB0B5-519C-45AF-B98F-146F869039DC}" destId="{B696DA42-96B9-4FD3-8A30-5D0728D1BE97}" srcOrd="0" destOrd="0" presId="urn:microsoft.com/office/officeart/2005/8/layout/hList2"/>
    <dgm:cxn modelId="{11976399-9534-41D8-89D5-39E89A5B1D5E}" srcId="{C15AB0B5-519C-45AF-B98F-146F869039DC}" destId="{52D0BE22-7712-4C6C-987F-473B65B569DB}" srcOrd="5" destOrd="0" parTransId="{5811B399-86B5-4EE0-A05A-4B8C29C64149}" sibTransId="{75769345-86EC-47C6-96C4-D8C1B8C184B0}"/>
    <dgm:cxn modelId="{57CECDA6-0E81-4A83-9381-F2922D9E7A37}" type="presOf" srcId="{701A638E-946B-468B-B0C4-07AF8E7D7673}" destId="{92F1EEBC-C206-4DB4-BE3A-D60E47573A34}" srcOrd="0" destOrd="2" presId="urn:microsoft.com/office/officeart/2005/8/layout/hList2"/>
    <dgm:cxn modelId="{743AC6B0-5153-4ABB-9716-A9256B23ED42}" type="presOf" srcId="{389E55C9-7D59-4413-8E26-8ACC46574A5A}" destId="{5B40040F-2F06-4B9E-857C-645AE3718D73}" srcOrd="0" destOrd="4" presId="urn:microsoft.com/office/officeart/2005/8/layout/hList2"/>
    <dgm:cxn modelId="{37DF36B9-F7DA-43B9-A4AB-C487E5427698}" srcId="{C15AB0B5-519C-45AF-B98F-146F869039DC}" destId="{701A638E-946B-468B-B0C4-07AF8E7D7673}" srcOrd="2" destOrd="0" parTransId="{CAD58575-4CAA-46EE-994D-EDDCC976036A}" sibTransId="{C2F0E4AA-E5D9-444C-A05C-261717E50C90}"/>
    <dgm:cxn modelId="{8B3819C1-D279-432B-A4AA-E9AD6091B2C2}" srcId="{99544AE5-FAD0-49C3-9D41-298339A3481F}" destId="{5C965F65-75E9-4B0A-83E0-5F81B23C0168}" srcOrd="0" destOrd="0" parTransId="{2085ADE1-CF43-4EE5-946C-46DDE7D9AAF9}" sibTransId="{7F2B004E-8A46-4D23-99AF-B8B5A5E8B672}"/>
    <dgm:cxn modelId="{8D73F1C9-BE51-4093-966C-277EC19D0D81}" type="presOf" srcId="{34223003-9A83-4780-BAF8-1CEB7735AB5E}" destId="{5B40040F-2F06-4B9E-857C-645AE3718D73}" srcOrd="0" destOrd="3" presId="urn:microsoft.com/office/officeart/2005/8/layout/hList2"/>
    <dgm:cxn modelId="{E9E979CC-CEC9-46C4-9C35-DD166AB628AD}" srcId="{C15AB0B5-519C-45AF-B98F-146F869039DC}" destId="{22D81F10-C8A1-4015-98E8-2AE7B98DD931}" srcOrd="7" destOrd="0" parTransId="{4D99D1A9-D294-4FCB-A0EF-D358AEF8A22F}" sibTransId="{059DFADC-1C87-4501-A749-814336E783D7}"/>
    <dgm:cxn modelId="{80EFFDDA-C688-41E0-96AD-AF34301847B1}" srcId="{99544AE5-FAD0-49C3-9D41-298339A3481F}" destId="{34223003-9A83-4780-BAF8-1CEB7735AB5E}" srcOrd="3" destOrd="0" parTransId="{45BDA293-90FD-48C8-B4E3-38D5944E5C7D}" sibTransId="{6563EFA2-5527-4524-8AA4-4D77046C6639}"/>
    <dgm:cxn modelId="{389D58DD-DDEB-4E09-AE2A-850C48C12005}" type="presOf" srcId="{52D0BE22-7712-4C6C-987F-473B65B569DB}" destId="{92F1EEBC-C206-4DB4-BE3A-D60E47573A34}" srcOrd="0" destOrd="5" presId="urn:microsoft.com/office/officeart/2005/8/layout/hList2"/>
    <dgm:cxn modelId="{DB5F9AEB-1057-422E-965D-2055355F23CF}" type="presOf" srcId="{9A672FDD-00FE-4CEA-AD73-2D452CCDCA74}" destId="{92F1EEBC-C206-4DB4-BE3A-D60E47573A34}" srcOrd="0" destOrd="6" presId="urn:microsoft.com/office/officeart/2005/8/layout/hList2"/>
    <dgm:cxn modelId="{928E7BED-BE1C-4F4A-AB31-DA01D9A4E26A}" type="presOf" srcId="{22D81F10-C8A1-4015-98E8-2AE7B98DD931}" destId="{92F1EEBC-C206-4DB4-BE3A-D60E47573A34}" srcOrd="0" destOrd="7" presId="urn:microsoft.com/office/officeart/2005/8/layout/hList2"/>
    <dgm:cxn modelId="{E29D90F3-A300-4759-97C4-B9AF642B6236}" type="presOf" srcId="{5499FABF-4C2B-4998-9CC8-98B0C9AE0CCB}" destId="{92F1EEBC-C206-4DB4-BE3A-D60E47573A34}" srcOrd="0" destOrd="0" presId="urn:microsoft.com/office/officeart/2005/8/layout/hList2"/>
    <dgm:cxn modelId="{E4437AF7-C62E-41DA-AF0A-C5B70808832A}" type="presOf" srcId="{08120FF9-CA94-4D41-99AC-1AA63D3D5FA3}" destId="{A957D175-5212-48D0-84FC-BA935A3DEA57}" srcOrd="0" destOrd="0" presId="urn:microsoft.com/office/officeart/2005/8/layout/hList2"/>
    <dgm:cxn modelId="{3DFAEBFB-CFBF-45A1-82D0-2851CE8F6551}" type="presOf" srcId="{20B4147F-7FD6-4F2E-965E-0917318EC8B9}" destId="{5B40040F-2F06-4B9E-857C-645AE3718D73}" srcOrd="0" destOrd="2" presId="urn:microsoft.com/office/officeart/2005/8/layout/hList2"/>
    <dgm:cxn modelId="{A5321FFC-6923-433C-BBF4-4867644C5870}" type="presOf" srcId="{920CC663-F2DC-44C7-9350-9DDA5A3639C0}" destId="{92F1EEBC-C206-4DB4-BE3A-D60E47573A34}" srcOrd="0" destOrd="1" presId="urn:microsoft.com/office/officeart/2005/8/layout/hList2"/>
    <dgm:cxn modelId="{CEEFBDFF-AB65-4826-BCE0-E2CE550605F6}" type="presOf" srcId="{9CF2937A-A7C8-4EC0-A6E8-BF53FCBCCCE8}" destId="{4DC9493E-D38E-4832-8BB5-24A7474C856D}" srcOrd="0" destOrd="0" presId="urn:microsoft.com/office/officeart/2005/8/layout/hList2"/>
    <dgm:cxn modelId="{C5F6B3D6-CEE5-4E28-AB07-05D17F028E0C}" type="presParOf" srcId="{9F865E37-0B2B-4680-A0F8-FE21260DCD5A}" destId="{F42E53DA-6BFE-486B-8794-D292423824D8}" srcOrd="0" destOrd="0" presId="urn:microsoft.com/office/officeart/2005/8/layout/hList2"/>
    <dgm:cxn modelId="{788FD20E-219D-4FF9-98BC-1AB734D4D59A}" type="presParOf" srcId="{F42E53DA-6BFE-486B-8794-D292423824D8}" destId="{5871847C-B93F-41F7-B00B-0E0F3DADE50A}" srcOrd="0" destOrd="0" presId="urn:microsoft.com/office/officeart/2005/8/layout/hList2"/>
    <dgm:cxn modelId="{10D404B5-C5B2-47E9-8282-02D0584FDA20}" type="presParOf" srcId="{F42E53DA-6BFE-486B-8794-D292423824D8}" destId="{4DC9493E-D38E-4832-8BB5-24A7474C856D}" srcOrd="1" destOrd="0" presId="urn:microsoft.com/office/officeart/2005/8/layout/hList2"/>
    <dgm:cxn modelId="{2DE82FF1-518A-4FEA-B81A-4F3765504053}" type="presParOf" srcId="{F42E53DA-6BFE-486B-8794-D292423824D8}" destId="{A957D175-5212-48D0-84FC-BA935A3DEA57}" srcOrd="2" destOrd="0" presId="urn:microsoft.com/office/officeart/2005/8/layout/hList2"/>
    <dgm:cxn modelId="{BC3D4C1E-926C-4D64-9C90-B9D9A644505E}" type="presParOf" srcId="{9F865E37-0B2B-4680-A0F8-FE21260DCD5A}" destId="{CE643F66-B511-447A-91D8-6A01BAA206EC}" srcOrd="1" destOrd="0" presId="urn:microsoft.com/office/officeart/2005/8/layout/hList2"/>
    <dgm:cxn modelId="{4CF107AC-FDF9-46A7-A5DF-72411F1BC534}" type="presParOf" srcId="{9F865E37-0B2B-4680-A0F8-FE21260DCD5A}" destId="{473EDFF3-8722-4307-8F27-A06FD441C912}" srcOrd="2" destOrd="0" presId="urn:microsoft.com/office/officeart/2005/8/layout/hList2"/>
    <dgm:cxn modelId="{D6F3EB1C-98F6-4DFD-B129-4765BC48B108}" type="presParOf" srcId="{473EDFF3-8722-4307-8F27-A06FD441C912}" destId="{D5EAEC7D-34D5-489C-AC11-AA129BC2BD30}" srcOrd="0" destOrd="0" presId="urn:microsoft.com/office/officeart/2005/8/layout/hList2"/>
    <dgm:cxn modelId="{5DEC9087-0535-4BA4-BF03-C024634747A1}" type="presParOf" srcId="{473EDFF3-8722-4307-8F27-A06FD441C912}" destId="{92F1EEBC-C206-4DB4-BE3A-D60E47573A34}" srcOrd="1" destOrd="0" presId="urn:microsoft.com/office/officeart/2005/8/layout/hList2"/>
    <dgm:cxn modelId="{9027CC29-6E00-44AA-994C-F8345766E0A0}" type="presParOf" srcId="{473EDFF3-8722-4307-8F27-A06FD441C912}" destId="{B696DA42-96B9-4FD3-8A30-5D0728D1BE97}" srcOrd="2" destOrd="0" presId="urn:microsoft.com/office/officeart/2005/8/layout/hList2"/>
    <dgm:cxn modelId="{64934E47-A563-48FD-9400-271E6951ADEA}" type="presParOf" srcId="{9F865E37-0B2B-4680-A0F8-FE21260DCD5A}" destId="{9B02E876-CD38-4978-95B5-28F0423E7FE2}" srcOrd="3" destOrd="0" presId="urn:microsoft.com/office/officeart/2005/8/layout/hList2"/>
    <dgm:cxn modelId="{0CAB09FD-5765-461E-94A5-6BFF29626A66}" type="presParOf" srcId="{9F865E37-0B2B-4680-A0F8-FE21260DCD5A}" destId="{28EDB0AB-B95F-4F13-AEF3-E64E3C9A6EC0}" srcOrd="4" destOrd="0" presId="urn:microsoft.com/office/officeart/2005/8/layout/hList2"/>
    <dgm:cxn modelId="{7EA13066-34F3-4B81-94B3-89CB666A38F8}" type="presParOf" srcId="{28EDB0AB-B95F-4F13-AEF3-E64E3C9A6EC0}" destId="{532BED71-3C2F-4AA3-A920-B45454B5EF1F}" srcOrd="0" destOrd="0" presId="urn:microsoft.com/office/officeart/2005/8/layout/hList2"/>
    <dgm:cxn modelId="{E39AEEE3-360A-4C11-9B81-A0E37620F1A9}" type="presParOf" srcId="{28EDB0AB-B95F-4F13-AEF3-E64E3C9A6EC0}" destId="{5B40040F-2F06-4B9E-857C-645AE3718D73}" srcOrd="1" destOrd="0" presId="urn:microsoft.com/office/officeart/2005/8/layout/hList2"/>
    <dgm:cxn modelId="{BE7C4CF6-58DB-41E0-9E73-EBD7AA2E299C}" type="presParOf" srcId="{28EDB0AB-B95F-4F13-AEF3-E64E3C9A6EC0}" destId="{533F990C-0B6A-4C7B-BE64-E99AC86800D5}"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0BF50DB-6BE1-458D-9683-E2FE1322FB58}"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063E33DA-0461-4DC9-9FAA-10E815853FF4}">
      <dgm:prSet phldrT="[Text]"/>
      <dgm:spPr>
        <a:solidFill>
          <a:schemeClr val="accent2"/>
        </a:solidFill>
      </dgm:spPr>
      <dgm:t>
        <a:bodyPr/>
        <a:lstStyle/>
        <a:p>
          <a:r>
            <a:rPr lang="en-US" dirty="0"/>
            <a:t>What did we intend to do?</a:t>
          </a:r>
        </a:p>
      </dgm:t>
    </dgm:pt>
    <dgm:pt modelId="{76D96663-5120-423F-900F-D48A43ABE658}" type="parTrans" cxnId="{3899EE68-DC34-4FC4-ACB5-2CDEE55332AB}">
      <dgm:prSet/>
      <dgm:spPr/>
      <dgm:t>
        <a:bodyPr/>
        <a:lstStyle/>
        <a:p>
          <a:endParaRPr lang="en-US"/>
        </a:p>
      </dgm:t>
    </dgm:pt>
    <dgm:pt modelId="{CEAE7C77-317A-44F1-82B6-093A896B3162}" type="sibTrans" cxnId="{3899EE68-DC34-4FC4-ACB5-2CDEE55332AB}">
      <dgm:prSet/>
      <dgm:spPr/>
      <dgm:t>
        <a:bodyPr/>
        <a:lstStyle/>
        <a:p>
          <a:endParaRPr lang="en-US"/>
        </a:p>
      </dgm:t>
    </dgm:pt>
    <dgm:pt modelId="{1BABA101-0949-4306-842D-0D7BEAA1BDF4}">
      <dgm:prSet phldrT="[Text]" custT="1"/>
      <dgm:spPr/>
      <dgm:t>
        <a:bodyPr/>
        <a:lstStyle/>
        <a:p>
          <a:r>
            <a:rPr lang="en-US" sz="1000" dirty="0"/>
            <a:t>Strategic Planning Framework</a:t>
          </a:r>
        </a:p>
      </dgm:t>
    </dgm:pt>
    <dgm:pt modelId="{9E083476-F815-4A30-ABB8-C41D444DB0C5}" type="parTrans" cxnId="{C584ACBC-7A5A-44F4-B197-5CC3D30DB80D}">
      <dgm:prSet/>
      <dgm:spPr/>
      <dgm:t>
        <a:bodyPr/>
        <a:lstStyle/>
        <a:p>
          <a:endParaRPr lang="en-US"/>
        </a:p>
      </dgm:t>
    </dgm:pt>
    <dgm:pt modelId="{1E4EF8BB-C3BE-48E3-B302-9132C50AA88A}" type="sibTrans" cxnId="{C584ACBC-7A5A-44F4-B197-5CC3D30DB80D}">
      <dgm:prSet/>
      <dgm:spPr/>
      <dgm:t>
        <a:bodyPr/>
        <a:lstStyle/>
        <a:p>
          <a:endParaRPr lang="en-US"/>
        </a:p>
      </dgm:t>
    </dgm:pt>
    <dgm:pt modelId="{31DA046D-8CB6-405B-95CF-58847BA14012}">
      <dgm:prSet phldrT="[Text]"/>
      <dgm:spPr>
        <a:solidFill>
          <a:schemeClr val="accent2"/>
        </a:solidFill>
      </dgm:spPr>
      <dgm:t>
        <a:bodyPr/>
        <a:lstStyle/>
        <a:p>
          <a:r>
            <a:rPr lang="en-US" dirty="0"/>
            <a:t>What we did?</a:t>
          </a:r>
        </a:p>
      </dgm:t>
    </dgm:pt>
    <dgm:pt modelId="{78BC392F-EBF5-4337-83DF-169A88035FF8}" type="parTrans" cxnId="{5D0376DD-E0DC-49E7-BE4A-8904DBD43DD9}">
      <dgm:prSet/>
      <dgm:spPr/>
      <dgm:t>
        <a:bodyPr/>
        <a:lstStyle/>
        <a:p>
          <a:endParaRPr lang="en-US"/>
        </a:p>
      </dgm:t>
    </dgm:pt>
    <dgm:pt modelId="{6CCC9313-7795-4D92-942B-FF9C417125A5}" type="sibTrans" cxnId="{5D0376DD-E0DC-49E7-BE4A-8904DBD43DD9}">
      <dgm:prSet/>
      <dgm:spPr/>
      <dgm:t>
        <a:bodyPr/>
        <a:lstStyle/>
        <a:p>
          <a:endParaRPr lang="en-US"/>
        </a:p>
      </dgm:t>
    </dgm:pt>
    <dgm:pt modelId="{F9165B3D-7CF8-4572-8E98-4339D6EE4183}">
      <dgm:prSet phldrT="[Text]" custT="1"/>
      <dgm:spPr/>
      <dgm:t>
        <a:bodyPr/>
        <a:lstStyle/>
        <a:p>
          <a:r>
            <a:rPr lang="en-US" sz="1000" dirty="0"/>
            <a:t>Reports and evaluations</a:t>
          </a:r>
        </a:p>
      </dgm:t>
    </dgm:pt>
    <dgm:pt modelId="{4BDE09F6-8215-4CFE-A51E-881411895364}" type="parTrans" cxnId="{0FEA85A8-0A72-45FA-8A93-E20DC20A9EBF}">
      <dgm:prSet/>
      <dgm:spPr/>
      <dgm:t>
        <a:bodyPr/>
        <a:lstStyle/>
        <a:p>
          <a:endParaRPr lang="en-US"/>
        </a:p>
      </dgm:t>
    </dgm:pt>
    <dgm:pt modelId="{10338C80-D3F6-4FF9-841D-90CEAE479558}" type="sibTrans" cxnId="{0FEA85A8-0A72-45FA-8A93-E20DC20A9EBF}">
      <dgm:prSet/>
      <dgm:spPr/>
      <dgm:t>
        <a:bodyPr/>
        <a:lstStyle/>
        <a:p>
          <a:endParaRPr lang="en-US"/>
        </a:p>
      </dgm:t>
    </dgm:pt>
    <dgm:pt modelId="{0CDAA4B3-ADDF-4C73-88A1-BF966568E167}">
      <dgm:prSet phldrT="[Text]"/>
      <dgm:spPr>
        <a:solidFill>
          <a:schemeClr val="accent2"/>
        </a:solidFill>
      </dgm:spPr>
      <dgm:t>
        <a:bodyPr/>
        <a:lstStyle/>
        <a:p>
          <a:r>
            <a:rPr lang="en-US" dirty="0"/>
            <a:t>What has changed?</a:t>
          </a:r>
        </a:p>
      </dgm:t>
    </dgm:pt>
    <dgm:pt modelId="{BE67A146-05A7-403F-8DED-57F4306D44EA}" type="parTrans" cxnId="{24034459-FD02-43AB-9D09-AC62833F6444}">
      <dgm:prSet/>
      <dgm:spPr/>
      <dgm:t>
        <a:bodyPr/>
        <a:lstStyle/>
        <a:p>
          <a:endParaRPr lang="en-US"/>
        </a:p>
      </dgm:t>
    </dgm:pt>
    <dgm:pt modelId="{6FB95B7A-4AC2-43F9-BE21-10A508FF2DEC}" type="sibTrans" cxnId="{24034459-FD02-43AB-9D09-AC62833F6444}">
      <dgm:prSet/>
      <dgm:spPr/>
      <dgm:t>
        <a:bodyPr/>
        <a:lstStyle/>
        <a:p>
          <a:endParaRPr lang="en-US"/>
        </a:p>
      </dgm:t>
    </dgm:pt>
    <dgm:pt modelId="{F607A9EA-CB03-494B-8A73-8B04BF270454}">
      <dgm:prSet phldrT="[Text]" custT="1"/>
      <dgm:spPr>
        <a:solidFill>
          <a:srgbClr val="92D050">
            <a:alpha val="90000"/>
          </a:srgbClr>
        </a:solidFill>
      </dgm:spPr>
      <dgm:t>
        <a:bodyPr/>
        <a:lstStyle/>
        <a:p>
          <a:r>
            <a:rPr lang="en-US" sz="1000" dirty="0"/>
            <a:t>SWOT analysis</a:t>
          </a:r>
        </a:p>
      </dgm:t>
    </dgm:pt>
    <dgm:pt modelId="{673155F9-CE64-421D-A1C7-E9CC68397766}" type="parTrans" cxnId="{FBE07F38-06FF-44D3-A03D-04FAB073B82F}">
      <dgm:prSet/>
      <dgm:spPr/>
      <dgm:t>
        <a:bodyPr/>
        <a:lstStyle/>
        <a:p>
          <a:endParaRPr lang="en-US"/>
        </a:p>
      </dgm:t>
    </dgm:pt>
    <dgm:pt modelId="{31346405-4D1C-4098-94F3-F53095931A3D}" type="sibTrans" cxnId="{FBE07F38-06FF-44D3-A03D-04FAB073B82F}">
      <dgm:prSet/>
      <dgm:spPr/>
      <dgm:t>
        <a:bodyPr/>
        <a:lstStyle/>
        <a:p>
          <a:endParaRPr lang="en-US"/>
        </a:p>
      </dgm:t>
    </dgm:pt>
    <dgm:pt modelId="{7AFE35C0-1503-4556-893A-DA35C8EB884C}">
      <dgm:prSet phldrT="[Text]"/>
      <dgm:spPr>
        <a:solidFill>
          <a:schemeClr val="accent2"/>
        </a:solidFill>
      </dgm:spPr>
      <dgm:t>
        <a:bodyPr/>
        <a:lstStyle/>
        <a:p>
          <a:r>
            <a:rPr lang="en-US" dirty="0"/>
            <a:t>How does that influence our priorities?</a:t>
          </a:r>
        </a:p>
      </dgm:t>
    </dgm:pt>
    <dgm:pt modelId="{8B8B0667-25B3-4980-AFE4-DF1E3108A38F}" type="parTrans" cxnId="{EAF33568-4ED1-4216-873A-0FB20470A6BB}">
      <dgm:prSet/>
      <dgm:spPr/>
      <dgm:t>
        <a:bodyPr/>
        <a:lstStyle/>
        <a:p>
          <a:endParaRPr lang="en-US"/>
        </a:p>
      </dgm:t>
    </dgm:pt>
    <dgm:pt modelId="{4FBF6901-5703-4AC0-A59D-D541C96C9390}" type="sibTrans" cxnId="{EAF33568-4ED1-4216-873A-0FB20470A6BB}">
      <dgm:prSet/>
      <dgm:spPr/>
      <dgm:t>
        <a:bodyPr/>
        <a:lstStyle/>
        <a:p>
          <a:endParaRPr lang="en-US"/>
        </a:p>
      </dgm:t>
    </dgm:pt>
    <dgm:pt modelId="{E4A593A3-AA9C-4159-AE71-0C5E9F4CC8B9}">
      <dgm:prSet phldrT="[Text]" custT="1"/>
      <dgm:spPr/>
      <dgm:t>
        <a:bodyPr/>
        <a:lstStyle/>
        <a:p>
          <a:r>
            <a:rPr lang="en-US" sz="1000" dirty="0"/>
            <a:t>What do we want to get to get done</a:t>
          </a:r>
        </a:p>
      </dgm:t>
    </dgm:pt>
    <dgm:pt modelId="{2830841C-4D72-4D6D-A8B2-5E519DA8B027}" type="parTrans" cxnId="{3E8F466B-03C9-4F47-A143-F9203ABA1FB3}">
      <dgm:prSet/>
      <dgm:spPr/>
      <dgm:t>
        <a:bodyPr/>
        <a:lstStyle/>
        <a:p>
          <a:endParaRPr lang="en-US"/>
        </a:p>
      </dgm:t>
    </dgm:pt>
    <dgm:pt modelId="{DCA1D81D-ACD2-438B-82B1-9EB3F8091D25}" type="sibTrans" cxnId="{3E8F466B-03C9-4F47-A143-F9203ABA1FB3}">
      <dgm:prSet/>
      <dgm:spPr/>
      <dgm:t>
        <a:bodyPr/>
        <a:lstStyle/>
        <a:p>
          <a:endParaRPr lang="en-US"/>
        </a:p>
      </dgm:t>
    </dgm:pt>
    <dgm:pt modelId="{94B42028-9C9A-4AD0-A336-C269521A0849}">
      <dgm:prSet phldrT="[Text]" custT="1"/>
      <dgm:spPr/>
      <dgm:t>
        <a:bodyPr/>
        <a:lstStyle/>
        <a:p>
          <a:r>
            <a:rPr lang="en-US" sz="1000" dirty="0"/>
            <a:t>Charter</a:t>
          </a:r>
        </a:p>
      </dgm:t>
    </dgm:pt>
    <dgm:pt modelId="{BEEB3A16-4CFB-48DD-AC21-50CA2F841030}" type="parTrans" cxnId="{8712514C-360A-4F7B-9DBA-57294D6E1C51}">
      <dgm:prSet/>
      <dgm:spPr/>
      <dgm:t>
        <a:bodyPr/>
        <a:lstStyle/>
        <a:p>
          <a:endParaRPr lang="en-US"/>
        </a:p>
      </dgm:t>
    </dgm:pt>
    <dgm:pt modelId="{6DD4ADB4-8E11-4A2C-B7AF-32399A861AD5}" type="sibTrans" cxnId="{8712514C-360A-4F7B-9DBA-57294D6E1C51}">
      <dgm:prSet/>
      <dgm:spPr/>
      <dgm:t>
        <a:bodyPr/>
        <a:lstStyle/>
        <a:p>
          <a:endParaRPr lang="en-US"/>
        </a:p>
      </dgm:t>
    </dgm:pt>
    <dgm:pt modelId="{4447F4A7-4100-4C23-A5F0-6F43FBC48C0A}">
      <dgm:prSet phldrT="[Text]" custT="1"/>
      <dgm:spPr/>
      <dgm:t>
        <a:bodyPr/>
        <a:lstStyle/>
        <a:p>
          <a:r>
            <a:rPr lang="en-US" sz="1000" dirty="0"/>
            <a:t>Organizational Development Plan</a:t>
          </a:r>
        </a:p>
      </dgm:t>
    </dgm:pt>
    <dgm:pt modelId="{9C2E0658-7BC9-4F4B-8FF3-CC30539B026F}" type="parTrans" cxnId="{02986D83-D203-4467-ADC9-1428215F11E3}">
      <dgm:prSet/>
      <dgm:spPr/>
      <dgm:t>
        <a:bodyPr/>
        <a:lstStyle/>
        <a:p>
          <a:endParaRPr lang="en-US"/>
        </a:p>
      </dgm:t>
    </dgm:pt>
    <dgm:pt modelId="{2DB8935D-AB3A-4D98-B8DA-43F1613F6D8D}" type="sibTrans" cxnId="{02986D83-D203-4467-ADC9-1428215F11E3}">
      <dgm:prSet/>
      <dgm:spPr/>
      <dgm:t>
        <a:bodyPr/>
        <a:lstStyle/>
        <a:p>
          <a:endParaRPr lang="en-US"/>
        </a:p>
      </dgm:t>
    </dgm:pt>
    <dgm:pt modelId="{CB4DC1F7-39CA-41C7-82BA-9131DCA94B66}">
      <dgm:prSet phldrT="[Text]" custT="1"/>
      <dgm:spPr/>
      <dgm:t>
        <a:bodyPr/>
        <a:lstStyle/>
        <a:p>
          <a:r>
            <a:rPr lang="en-US" sz="1000" dirty="0"/>
            <a:t>How do we  need to organize to do it </a:t>
          </a:r>
        </a:p>
      </dgm:t>
    </dgm:pt>
    <dgm:pt modelId="{675A62D8-7A08-4D14-B05F-E42FFDFB2CDB}" type="parTrans" cxnId="{9FB5E9C3-2169-4032-A0A3-3857FCFCB8A1}">
      <dgm:prSet/>
      <dgm:spPr/>
      <dgm:t>
        <a:bodyPr/>
        <a:lstStyle/>
        <a:p>
          <a:endParaRPr lang="en-US"/>
        </a:p>
      </dgm:t>
    </dgm:pt>
    <dgm:pt modelId="{27975DAD-F7D9-4AE8-AAB6-D4D02CBE9A89}" type="sibTrans" cxnId="{9FB5E9C3-2169-4032-A0A3-3857FCFCB8A1}">
      <dgm:prSet/>
      <dgm:spPr/>
      <dgm:t>
        <a:bodyPr/>
        <a:lstStyle/>
        <a:p>
          <a:endParaRPr lang="en-US"/>
        </a:p>
      </dgm:t>
    </dgm:pt>
    <dgm:pt modelId="{3CAEA850-9B60-465E-A82C-3C05767C766A}">
      <dgm:prSet phldrT="[Text]" custT="1"/>
      <dgm:spPr>
        <a:solidFill>
          <a:srgbClr val="92D050">
            <a:alpha val="90000"/>
          </a:srgbClr>
        </a:solidFill>
      </dgm:spPr>
      <dgm:t>
        <a:bodyPr/>
        <a:lstStyle/>
        <a:p>
          <a:r>
            <a:rPr lang="en-US" sz="1000" dirty="0"/>
            <a:t>Data analysis</a:t>
          </a:r>
        </a:p>
      </dgm:t>
    </dgm:pt>
    <dgm:pt modelId="{078AC039-24FF-4CE4-8487-DBF0C2351BE0}" type="parTrans" cxnId="{BDE86CA6-0256-4647-9458-9983D961E9F2}">
      <dgm:prSet/>
      <dgm:spPr/>
      <dgm:t>
        <a:bodyPr/>
        <a:lstStyle/>
        <a:p>
          <a:endParaRPr lang="en-US"/>
        </a:p>
      </dgm:t>
    </dgm:pt>
    <dgm:pt modelId="{4B90515F-6F86-483B-8177-4FEF4499D548}" type="sibTrans" cxnId="{BDE86CA6-0256-4647-9458-9983D961E9F2}">
      <dgm:prSet/>
      <dgm:spPr/>
      <dgm:t>
        <a:bodyPr/>
        <a:lstStyle/>
        <a:p>
          <a:endParaRPr lang="en-US"/>
        </a:p>
      </dgm:t>
    </dgm:pt>
    <dgm:pt modelId="{5D9E4A69-340B-461F-9CFF-444DF266F2C7}">
      <dgm:prSet phldrT="[Text]" custT="1"/>
      <dgm:spPr/>
      <dgm:t>
        <a:bodyPr/>
        <a:lstStyle/>
        <a:p>
          <a:r>
            <a:rPr lang="en-US" sz="1000" dirty="0"/>
            <a:t>Shared Measures</a:t>
          </a:r>
        </a:p>
      </dgm:t>
    </dgm:pt>
    <dgm:pt modelId="{C6870EF5-0377-4ECB-8B82-7113AEE4DA02}" type="parTrans" cxnId="{0D7A722F-F6E4-409E-B0AA-0EDCC8FF1505}">
      <dgm:prSet/>
      <dgm:spPr/>
      <dgm:t>
        <a:bodyPr/>
        <a:lstStyle/>
        <a:p>
          <a:endParaRPr lang="en-US"/>
        </a:p>
      </dgm:t>
    </dgm:pt>
    <dgm:pt modelId="{04A5D3EE-6212-4528-B3EA-9BFF1BB00CA9}" type="sibTrans" cxnId="{0D7A722F-F6E4-409E-B0AA-0EDCC8FF1505}">
      <dgm:prSet/>
      <dgm:spPr/>
      <dgm:t>
        <a:bodyPr/>
        <a:lstStyle/>
        <a:p>
          <a:endParaRPr lang="en-US"/>
        </a:p>
      </dgm:t>
    </dgm:pt>
    <dgm:pt modelId="{A21023EC-44A9-447B-81C7-0567E9463D7F}">
      <dgm:prSet phldrT="[Text]" custT="1"/>
      <dgm:spPr/>
      <dgm:t>
        <a:bodyPr/>
        <a:lstStyle/>
        <a:p>
          <a:r>
            <a:rPr lang="en-US" sz="1000" dirty="0"/>
            <a:t>Updates</a:t>
          </a:r>
        </a:p>
      </dgm:t>
    </dgm:pt>
    <dgm:pt modelId="{6C96349A-6E9D-44E8-9109-89B73D82C48F}" type="parTrans" cxnId="{4AA81DD5-632A-48E8-9296-81BB0212E27F}">
      <dgm:prSet/>
      <dgm:spPr/>
      <dgm:t>
        <a:bodyPr/>
        <a:lstStyle/>
        <a:p>
          <a:endParaRPr lang="en-US"/>
        </a:p>
      </dgm:t>
    </dgm:pt>
    <dgm:pt modelId="{22BEDAB8-69C6-41CF-9AD4-CA918CD64F61}" type="sibTrans" cxnId="{4AA81DD5-632A-48E8-9296-81BB0212E27F}">
      <dgm:prSet/>
      <dgm:spPr/>
      <dgm:t>
        <a:bodyPr/>
        <a:lstStyle/>
        <a:p>
          <a:endParaRPr lang="en-US"/>
        </a:p>
      </dgm:t>
    </dgm:pt>
    <dgm:pt modelId="{8130F329-B5E5-4B1E-8264-063F8BE8FF01}">
      <dgm:prSet phldrT="[Text]" custT="1"/>
      <dgm:spPr/>
      <dgm:t>
        <a:bodyPr/>
        <a:lstStyle/>
        <a:p>
          <a:r>
            <a:rPr lang="en-US" sz="1000" dirty="0"/>
            <a:t>Coordinated Entry Final Assessment</a:t>
          </a:r>
        </a:p>
      </dgm:t>
    </dgm:pt>
    <dgm:pt modelId="{552EF6CC-80CE-475F-BAF1-8C6436C544FE}" type="parTrans" cxnId="{BBEA20ED-07B8-4314-B487-3E8B2C19A7D3}">
      <dgm:prSet/>
      <dgm:spPr/>
      <dgm:t>
        <a:bodyPr/>
        <a:lstStyle/>
        <a:p>
          <a:endParaRPr lang="en-US"/>
        </a:p>
      </dgm:t>
    </dgm:pt>
    <dgm:pt modelId="{083B02A9-877E-4CD5-AF3B-40E14A67F727}" type="sibTrans" cxnId="{BBEA20ED-07B8-4314-B487-3E8B2C19A7D3}">
      <dgm:prSet/>
      <dgm:spPr/>
      <dgm:t>
        <a:bodyPr/>
        <a:lstStyle/>
        <a:p>
          <a:endParaRPr lang="en-US"/>
        </a:p>
      </dgm:t>
    </dgm:pt>
    <dgm:pt modelId="{6C536E23-C3E6-4ABE-AED3-7A4B736402D0}">
      <dgm:prSet phldrT="[Text]" custT="1"/>
      <dgm:spPr/>
      <dgm:t>
        <a:bodyPr/>
        <a:lstStyle/>
        <a:p>
          <a:endParaRPr lang="en-US" sz="1000" dirty="0"/>
        </a:p>
      </dgm:t>
    </dgm:pt>
    <dgm:pt modelId="{353496A8-E4E5-4E70-B6B5-058D3DCA7CE1}" type="parTrans" cxnId="{80D9E242-3980-4FB6-AD28-D0FE56AF915D}">
      <dgm:prSet/>
      <dgm:spPr/>
      <dgm:t>
        <a:bodyPr/>
        <a:lstStyle/>
        <a:p>
          <a:endParaRPr lang="en-US"/>
        </a:p>
      </dgm:t>
    </dgm:pt>
    <dgm:pt modelId="{049070EB-8A48-4B57-812F-C11E5CCC5B8D}" type="sibTrans" cxnId="{80D9E242-3980-4FB6-AD28-D0FE56AF915D}">
      <dgm:prSet/>
      <dgm:spPr/>
      <dgm:t>
        <a:bodyPr/>
        <a:lstStyle/>
        <a:p>
          <a:endParaRPr lang="en-US"/>
        </a:p>
      </dgm:t>
    </dgm:pt>
    <dgm:pt modelId="{2B977F00-39CE-49EC-8DC3-379AF9A56001}">
      <dgm:prSet phldrT="[Text]" custT="1"/>
      <dgm:spPr/>
      <dgm:t>
        <a:bodyPr/>
        <a:lstStyle/>
        <a:p>
          <a:r>
            <a:rPr lang="en-US" sz="1000" dirty="0"/>
            <a:t>Diversity and Equity Statement</a:t>
          </a:r>
        </a:p>
      </dgm:t>
    </dgm:pt>
    <dgm:pt modelId="{DB80A303-020E-4626-A521-65EEB74C3D74}" type="parTrans" cxnId="{5040D23A-BBD4-4E05-A355-EDF62B7DCDB1}">
      <dgm:prSet/>
      <dgm:spPr/>
      <dgm:t>
        <a:bodyPr/>
        <a:lstStyle/>
        <a:p>
          <a:endParaRPr lang="en-US"/>
        </a:p>
      </dgm:t>
    </dgm:pt>
    <dgm:pt modelId="{2742EB60-3DE3-47F3-8F0A-1AEB5F1AC48C}" type="sibTrans" cxnId="{5040D23A-BBD4-4E05-A355-EDF62B7DCDB1}">
      <dgm:prSet/>
      <dgm:spPr/>
      <dgm:t>
        <a:bodyPr/>
        <a:lstStyle/>
        <a:p>
          <a:endParaRPr lang="en-US"/>
        </a:p>
      </dgm:t>
    </dgm:pt>
    <dgm:pt modelId="{F3F3CA10-4C3C-4D73-82A9-DBB04A3EC314}" type="pres">
      <dgm:prSet presAssocID="{F0BF50DB-6BE1-458D-9683-E2FE1322FB58}" presName="cycleMatrixDiagram" presStyleCnt="0">
        <dgm:presLayoutVars>
          <dgm:chMax val="1"/>
          <dgm:dir/>
          <dgm:animLvl val="lvl"/>
          <dgm:resizeHandles val="exact"/>
        </dgm:presLayoutVars>
      </dgm:prSet>
      <dgm:spPr/>
    </dgm:pt>
    <dgm:pt modelId="{5E60120D-3104-4F67-96C1-F7094DBA67BE}" type="pres">
      <dgm:prSet presAssocID="{F0BF50DB-6BE1-458D-9683-E2FE1322FB58}" presName="children" presStyleCnt="0"/>
      <dgm:spPr/>
    </dgm:pt>
    <dgm:pt modelId="{217E1AAC-8863-4B9A-8722-4A342353E34D}" type="pres">
      <dgm:prSet presAssocID="{F0BF50DB-6BE1-458D-9683-E2FE1322FB58}" presName="child1group" presStyleCnt="0"/>
      <dgm:spPr/>
    </dgm:pt>
    <dgm:pt modelId="{583F9CE8-06AC-4C11-A998-172FC04B77F7}" type="pres">
      <dgm:prSet presAssocID="{F0BF50DB-6BE1-458D-9683-E2FE1322FB58}" presName="child1" presStyleLbl="bgAcc1" presStyleIdx="0" presStyleCnt="4" custScaleX="114627" custScaleY="143229" custLinFactNeighborX="-28474" custLinFactNeighborY="16252"/>
      <dgm:spPr/>
    </dgm:pt>
    <dgm:pt modelId="{F4ACA375-DCCA-4892-8174-095BE04D9875}" type="pres">
      <dgm:prSet presAssocID="{F0BF50DB-6BE1-458D-9683-E2FE1322FB58}" presName="child1Text" presStyleLbl="bgAcc1" presStyleIdx="0" presStyleCnt="4">
        <dgm:presLayoutVars>
          <dgm:bulletEnabled val="1"/>
        </dgm:presLayoutVars>
      </dgm:prSet>
      <dgm:spPr/>
    </dgm:pt>
    <dgm:pt modelId="{5DA80CFD-14E4-446B-A529-AF23256EC194}" type="pres">
      <dgm:prSet presAssocID="{F0BF50DB-6BE1-458D-9683-E2FE1322FB58}" presName="child2group" presStyleCnt="0"/>
      <dgm:spPr/>
    </dgm:pt>
    <dgm:pt modelId="{8F3BCD06-AD25-4EA1-94AA-722CC593CECE}" type="pres">
      <dgm:prSet presAssocID="{F0BF50DB-6BE1-458D-9683-E2FE1322FB58}" presName="child2" presStyleLbl="bgAcc1" presStyleIdx="1" presStyleCnt="4"/>
      <dgm:spPr/>
    </dgm:pt>
    <dgm:pt modelId="{6865910C-8C88-400E-80D1-5464CB45C3A6}" type="pres">
      <dgm:prSet presAssocID="{F0BF50DB-6BE1-458D-9683-E2FE1322FB58}" presName="child2Text" presStyleLbl="bgAcc1" presStyleIdx="1" presStyleCnt="4">
        <dgm:presLayoutVars>
          <dgm:bulletEnabled val="1"/>
        </dgm:presLayoutVars>
      </dgm:prSet>
      <dgm:spPr/>
    </dgm:pt>
    <dgm:pt modelId="{67BE8992-92B8-42E9-8029-D06FB95E73FA}" type="pres">
      <dgm:prSet presAssocID="{F0BF50DB-6BE1-458D-9683-E2FE1322FB58}" presName="child3group" presStyleCnt="0"/>
      <dgm:spPr/>
    </dgm:pt>
    <dgm:pt modelId="{A8F69B02-C119-4FCF-BE72-62566FBB0F40}" type="pres">
      <dgm:prSet presAssocID="{F0BF50DB-6BE1-458D-9683-E2FE1322FB58}" presName="child3" presStyleLbl="bgAcc1" presStyleIdx="2" presStyleCnt="4" custScaleX="100133" custScaleY="89193" custLinFactNeighborX="3058"/>
      <dgm:spPr/>
    </dgm:pt>
    <dgm:pt modelId="{25746710-D696-4A04-A121-830977907135}" type="pres">
      <dgm:prSet presAssocID="{F0BF50DB-6BE1-458D-9683-E2FE1322FB58}" presName="child3Text" presStyleLbl="bgAcc1" presStyleIdx="2" presStyleCnt="4">
        <dgm:presLayoutVars>
          <dgm:bulletEnabled val="1"/>
        </dgm:presLayoutVars>
      </dgm:prSet>
      <dgm:spPr/>
    </dgm:pt>
    <dgm:pt modelId="{736D0DAD-39CD-4D22-A9FA-FBC4A8D6097B}" type="pres">
      <dgm:prSet presAssocID="{F0BF50DB-6BE1-458D-9683-E2FE1322FB58}" presName="child4group" presStyleCnt="0"/>
      <dgm:spPr/>
    </dgm:pt>
    <dgm:pt modelId="{11BE2803-4808-4674-A2F1-82199CAE2CEF}" type="pres">
      <dgm:prSet presAssocID="{F0BF50DB-6BE1-458D-9683-E2FE1322FB58}" presName="child4" presStyleLbl="bgAcc1" presStyleIdx="3" presStyleCnt="4" custScaleX="131665" custScaleY="86038" custLinFactNeighborX="-18660" custLinFactNeighborY="1955"/>
      <dgm:spPr/>
    </dgm:pt>
    <dgm:pt modelId="{066B43F8-E845-4286-8269-8B6DAF3F5D1F}" type="pres">
      <dgm:prSet presAssocID="{F0BF50DB-6BE1-458D-9683-E2FE1322FB58}" presName="child4Text" presStyleLbl="bgAcc1" presStyleIdx="3" presStyleCnt="4">
        <dgm:presLayoutVars>
          <dgm:bulletEnabled val="1"/>
        </dgm:presLayoutVars>
      </dgm:prSet>
      <dgm:spPr/>
    </dgm:pt>
    <dgm:pt modelId="{B0FC2A9D-F9BA-42E5-BD78-EE27A51F8EF1}" type="pres">
      <dgm:prSet presAssocID="{F0BF50DB-6BE1-458D-9683-E2FE1322FB58}" presName="childPlaceholder" presStyleCnt="0"/>
      <dgm:spPr/>
    </dgm:pt>
    <dgm:pt modelId="{5A078435-5E79-4E9D-9465-74A8F778ED39}" type="pres">
      <dgm:prSet presAssocID="{F0BF50DB-6BE1-458D-9683-E2FE1322FB58}" presName="circle" presStyleCnt="0"/>
      <dgm:spPr/>
    </dgm:pt>
    <dgm:pt modelId="{57E2E69F-3BFF-4483-BC68-002882FEDD80}" type="pres">
      <dgm:prSet presAssocID="{F0BF50DB-6BE1-458D-9683-E2FE1322FB58}" presName="quadrant1" presStyleLbl="node1" presStyleIdx="0" presStyleCnt="4">
        <dgm:presLayoutVars>
          <dgm:chMax val="1"/>
          <dgm:bulletEnabled val="1"/>
        </dgm:presLayoutVars>
      </dgm:prSet>
      <dgm:spPr/>
    </dgm:pt>
    <dgm:pt modelId="{22D38185-A3A8-428D-88E0-3F80B71DE25C}" type="pres">
      <dgm:prSet presAssocID="{F0BF50DB-6BE1-458D-9683-E2FE1322FB58}" presName="quadrant2" presStyleLbl="node1" presStyleIdx="1" presStyleCnt="4">
        <dgm:presLayoutVars>
          <dgm:chMax val="1"/>
          <dgm:bulletEnabled val="1"/>
        </dgm:presLayoutVars>
      </dgm:prSet>
      <dgm:spPr/>
    </dgm:pt>
    <dgm:pt modelId="{85BC69D8-A42F-42BA-BAC2-E86FCF88126C}" type="pres">
      <dgm:prSet presAssocID="{F0BF50DB-6BE1-458D-9683-E2FE1322FB58}" presName="quadrant3" presStyleLbl="node1" presStyleIdx="2" presStyleCnt="4">
        <dgm:presLayoutVars>
          <dgm:chMax val="1"/>
          <dgm:bulletEnabled val="1"/>
        </dgm:presLayoutVars>
      </dgm:prSet>
      <dgm:spPr/>
    </dgm:pt>
    <dgm:pt modelId="{D658E277-D3B3-435A-A624-514CDB7B5E7E}" type="pres">
      <dgm:prSet presAssocID="{F0BF50DB-6BE1-458D-9683-E2FE1322FB58}" presName="quadrant4" presStyleLbl="node1" presStyleIdx="3" presStyleCnt="4">
        <dgm:presLayoutVars>
          <dgm:chMax val="1"/>
          <dgm:bulletEnabled val="1"/>
        </dgm:presLayoutVars>
      </dgm:prSet>
      <dgm:spPr/>
    </dgm:pt>
    <dgm:pt modelId="{9D6B120A-A94F-4486-AC41-090606928E09}" type="pres">
      <dgm:prSet presAssocID="{F0BF50DB-6BE1-458D-9683-E2FE1322FB58}" presName="quadrantPlaceholder" presStyleCnt="0"/>
      <dgm:spPr/>
    </dgm:pt>
    <dgm:pt modelId="{CD0D4464-12A0-42E7-98C6-97CF29C2BB38}" type="pres">
      <dgm:prSet presAssocID="{F0BF50DB-6BE1-458D-9683-E2FE1322FB58}" presName="center1" presStyleLbl="fgShp" presStyleIdx="0" presStyleCnt="2"/>
      <dgm:spPr>
        <a:solidFill>
          <a:schemeClr val="accent3"/>
        </a:solidFill>
      </dgm:spPr>
    </dgm:pt>
    <dgm:pt modelId="{3E1529A0-0FF7-40E6-A459-06168B002E4F}" type="pres">
      <dgm:prSet presAssocID="{F0BF50DB-6BE1-458D-9683-E2FE1322FB58}" presName="center2" presStyleLbl="fgShp" presStyleIdx="1" presStyleCnt="2" custScaleY="77082"/>
      <dgm:spPr>
        <a:solidFill>
          <a:schemeClr val="accent3"/>
        </a:solidFill>
      </dgm:spPr>
    </dgm:pt>
  </dgm:ptLst>
  <dgm:cxnLst>
    <dgm:cxn modelId="{4BADF309-BBF9-421D-9887-0441BCAF25C4}" type="presOf" srcId="{CB4DC1F7-39CA-41C7-82BA-9131DCA94B66}" destId="{066B43F8-E845-4286-8269-8B6DAF3F5D1F}" srcOrd="1" destOrd="1" presId="urn:microsoft.com/office/officeart/2005/8/layout/cycle4"/>
    <dgm:cxn modelId="{82AAA611-3E15-4BFF-878B-CDA88850D818}" type="presOf" srcId="{94B42028-9C9A-4AD0-A336-C269521A0849}" destId="{F4ACA375-DCCA-4892-8174-095BE04D9875}" srcOrd="1" destOrd="1" presId="urn:microsoft.com/office/officeart/2005/8/layout/cycle4"/>
    <dgm:cxn modelId="{D0708112-1630-4E5A-B66C-A12D881F39B0}" type="presOf" srcId="{F607A9EA-CB03-494B-8A73-8B04BF270454}" destId="{25746710-D696-4A04-A121-830977907135}" srcOrd="1" destOrd="0" presId="urn:microsoft.com/office/officeart/2005/8/layout/cycle4"/>
    <dgm:cxn modelId="{2D3D8114-F559-44C5-809E-98909DE13623}" type="presOf" srcId="{E4A593A3-AA9C-4159-AE71-0C5E9F4CC8B9}" destId="{066B43F8-E845-4286-8269-8B6DAF3F5D1F}" srcOrd="1" destOrd="0" presId="urn:microsoft.com/office/officeart/2005/8/layout/cycle4"/>
    <dgm:cxn modelId="{0D7A722F-F6E4-409E-B0AA-0EDCC8FF1505}" srcId="{31DA046D-8CB6-405B-95CF-58847BA14012}" destId="{5D9E4A69-340B-461F-9CFF-444DF266F2C7}" srcOrd="1" destOrd="0" parTransId="{C6870EF5-0377-4ECB-8B82-7113AEE4DA02}" sibTransId="{04A5D3EE-6212-4528-B3EA-9BFF1BB00CA9}"/>
    <dgm:cxn modelId="{FBE07F38-06FF-44D3-A03D-04FAB073B82F}" srcId="{0CDAA4B3-ADDF-4C73-88A1-BF966568E167}" destId="{F607A9EA-CB03-494B-8A73-8B04BF270454}" srcOrd="0" destOrd="0" parTransId="{673155F9-CE64-421D-A1C7-E9CC68397766}" sibTransId="{31346405-4D1C-4098-94F3-F53095931A3D}"/>
    <dgm:cxn modelId="{5040D23A-BBD4-4E05-A355-EDF62B7DCDB1}" srcId="{063E33DA-0461-4DC9-9FAA-10E815853FF4}" destId="{2B977F00-39CE-49EC-8DC3-379AF9A56001}" srcOrd="4" destOrd="0" parTransId="{DB80A303-020E-4626-A521-65EEB74C3D74}" sibTransId="{2742EB60-3DE3-47F3-8F0A-1AEB5F1AC48C}"/>
    <dgm:cxn modelId="{2DAD443B-F608-4F2D-ABAF-56B606122470}" type="presOf" srcId="{5D9E4A69-340B-461F-9CFF-444DF266F2C7}" destId="{8F3BCD06-AD25-4EA1-94AA-722CC593CECE}" srcOrd="0" destOrd="1" presId="urn:microsoft.com/office/officeart/2005/8/layout/cycle4"/>
    <dgm:cxn modelId="{7D2F923C-EDF9-4BBA-B0F9-468819562352}" type="presOf" srcId="{94B42028-9C9A-4AD0-A336-C269521A0849}" destId="{583F9CE8-06AC-4C11-A998-172FC04B77F7}" srcOrd="0" destOrd="1" presId="urn:microsoft.com/office/officeart/2005/8/layout/cycle4"/>
    <dgm:cxn modelId="{80D9E242-3980-4FB6-AD28-D0FE56AF915D}" srcId="{063E33DA-0461-4DC9-9FAA-10E815853FF4}" destId="{6C536E23-C3E6-4ABE-AED3-7A4B736402D0}" srcOrd="5" destOrd="0" parTransId="{353496A8-E4E5-4E70-B6B5-058D3DCA7CE1}" sibTransId="{049070EB-8A48-4B57-812F-C11E5CCC5B8D}"/>
    <dgm:cxn modelId="{1FFBF364-2ED1-44AC-BEC2-5B6DA6C2328A}" type="presOf" srcId="{4447F4A7-4100-4C23-A5F0-6F43FBC48C0A}" destId="{F4ACA375-DCCA-4892-8174-095BE04D9875}" srcOrd="1" destOrd="2" presId="urn:microsoft.com/office/officeart/2005/8/layout/cycle4"/>
    <dgm:cxn modelId="{0B2CFA64-BDFC-427D-AD8B-F03C3ACEDF65}" type="presOf" srcId="{2B977F00-39CE-49EC-8DC3-379AF9A56001}" destId="{583F9CE8-06AC-4C11-A998-172FC04B77F7}" srcOrd="0" destOrd="4" presId="urn:microsoft.com/office/officeart/2005/8/layout/cycle4"/>
    <dgm:cxn modelId="{EAF33568-4ED1-4216-873A-0FB20470A6BB}" srcId="{F0BF50DB-6BE1-458D-9683-E2FE1322FB58}" destId="{7AFE35C0-1503-4556-893A-DA35C8EB884C}" srcOrd="3" destOrd="0" parTransId="{8B8B0667-25B3-4980-AFE4-DF1E3108A38F}" sibTransId="{4FBF6901-5703-4AC0-A59D-D541C96C9390}"/>
    <dgm:cxn modelId="{3899EE68-DC34-4FC4-ACB5-2CDEE55332AB}" srcId="{F0BF50DB-6BE1-458D-9683-E2FE1322FB58}" destId="{063E33DA-0461-4DC9-9FAA-10E815853FF4}" srcOrd="0" destOrd="0" parTransId="{76D96663-5120-423F-900F-D48A43ABE658}" sibTransId="{CEAE7C77-317A-44F1-82B6-093A896B3162}"/>
    <dgm:cxn modelId="{DA429149-153F-4ADE-9966-5B27C0EC956B}" type="presOf" srcId="{3CAEA850-9B60-465E-A82C-3C05767C766A}" destId="{25746710-D696-4A04-A121-830977907135}" srcOrd="1" destOrd="1" presId="urn:microsoft.com/office/officeart/2005/8/layout/cycle4"/>
    <dgm:cxn modelId="{3E8F466B-03C9-4F47-A143-F9203ABA1FB3}" srcId="{7AFE35C0-1503-4556-893A-DA35C8EB884C}" destId="{E4A593A3-AA9C-4159-AE71-0C5E9F4CC8B9}" srcOrd="0" destOrd="0" parTransId="{2830841C-4D72-4D6D-A8B2-5E519DA8B027}" sibTransId="{DCA1D81D-ACD2-438B-82B1-9EB3F8091D25}"/>
    <dgm:cxn modelId="{8712514C-360A-4F7B-9DBA-57294D6E1C51}" srcId="{063E33DA-0461-4DC9-9FAA-10E815853FF4}" destId="{94B42028-9C9A-4AD0-A336-C269521A0849}" srcOrd="1" destOrd="0" parTransId="{BEEB3A16-4CFB-48DD-AC21-50CA2F841030}" sibTransId="{6DD4ADB4-8E11-4A2C-B7AF-32399A861AD5}"/>
    <dgm:cxn modelId="{88062B6E-BF48-4091-8D19-8D9B61A656FD}" type="presOf" srcId="{A21023EC-44A9-447B-81C7-0567E9463D7F}" destId="{6865910C-8C88-400E-80D1-5464CB45C3A6}" srcOrd="1" destOrd="2" presId="urn:microsoft.com/office/officeart/2005/8/layout/cycle4"/>
    <dgm:cxn modelId="{FCC51251-03EF-40C2-8D05-94EDF0AD943F}" type="presOf" srcId="{E4A593A3-AA9C-4159-AE71-0C5E9F4CC8B9}" destId="{11BE2803-4808-4674-A2F1-82199CAE2CEF}" srcOrd="0" destOrd="0" presId="urn:microsoft.com/office/officeart/2005/8/layout/cycle4"/>
    <dgm:cxn modelId="{F1306173-A6C9-4D2C-8E8A-046E3FFCBF24}" type="presOf" srcId="{0CDAA4B3-ADDF-4C73-88A1-BF966568E167}" destId="{85BC69D8-A42F-42BA-BAC2-E86FCF88126C}" srcOrd="0" destOrd="0" presId="urn:microsoft.com/office/officeart/2005/8/layout/cycle4"/>
    <dgm:cxn modelId="{24034459-FD02-43AB-9D09-AC62833F6444}" srcId="{F0BF50DB-6BE1-458D-9683-E2FE1322FB58}" destId="{0CDAA4B3-ADDF-4C73-88A1-BF966568E167}" srcOrd="2" destOrd="0" parTransId="{BE67A146-05A7-403F-8DED-57F4306D44EA}" sibTransId="{6FB95B7A-4AC2-43F9-BE21-10A508FF2DEC}"/>
    <dgm:cxn modelId="{02986D83-D203-4467-ADC9-1428215F11E3}" srcId="{063E33DA-0461-4DC9-9FAA-10E815853FF4}" destId="{4447F4A7-4100-4C23-A5F0-6F43FBC48C0A}" srcOrd="2" destOrd="0" parTransId="{9C2E0658-7BC9-4F4B-8FF3-CC30539B026F}" sibTransId="{2DB8935D-AB3A-4D98-B8DA-43F1613F6D8D}"/>
    <dgm:cxn modelId="{32992386-38E2-4176-92FE-4418E8492FD3}" type="presOf" srcId="{F9165B3D-7CF8-4572-8E98-4339D6EE4183}" destId="{8F3BCD06-AD25-4EA1-94AA-722CC593CECE}" srcOrd="0" destOrd="0" presId="urn:microsoft.com/office/officeart/2005/8/layout/cycle4"/>
    <dgm:cxn modelId="{A0CA0E8C-E604-4515-BA98-BA3D5C9512B4}" type="presOf" srcId="{A21023EC-44A9-447B-81C7-0567E9463D7F}" destId="{8F3BCD06-AD25-4EA1-94AA-722CC593CECE}" srcOrd="0" destOrd="2" presId="urn:microsoft.com/office/officeart/2005/8/layout/cycle4"/>
    <dgm:cxn modelId="{6B29108E-D2A0-4252-8CE5-E0851B4B662C}" type="presOf" srcId="{F0BF50DB-6BE1-458D-9683-E2FE1322FB58}" destId="{F3F3CA10-4C3C-4D73-82A9-DBB04A3EC314}" srcOrd="0" destOrd="0" presId="urn:microsoft.com/office/officeart/2005/8/layout/cycle4"/>
    <dgm:cxn modelId="{3DD88D96-4C20-46EA-B230-AB6BA1544AEA}" type="presOf" srcId="{6C536E23-C3E6-4ABE-AED3-7A4B736402D0}" destId="{F4ACA375-DCCA-4892-8174-095BE04D9875}" srcOrd="1" destOrd="5" presId="urn:microsoft.com/office/officeart/2005/8/layout/cycle4"/>
    <dgm:cxn modelId="{81C05EA1-2A6E-4B6D-9D73-9307F7CAE859}" type="presOf" srcId="{F9165B3D-7CF8-4572-8E98-4339D6EE4183}" destId="{6865910C-8C88-400E-80D1-5464CB45C3A6}" srcOrd="1" destOrd="0" presId="urn:microsoft.com/office/officeart/2005/8/layout/cycle4"/>
    <dgm:cxn modelId="{652B8DA1-A63C-4C93-9AD7-8915CD555414}" type="presOf" srcId="{2B977F00-39CE-49EC-8DC3-379AF9A56001}" destId="{F4ACA375-DCCA-4892-8174-095BE04D9875}" srcOrd="1" destOrd="4" presId="urn:microsoft.com/office/officeart/2005/8/layout/cycle4"/>
    <dgm:cxn modelId="{BDE86CA6-0256-4647-9458-9983D961E9F2}" srcId="{0CDAA4B3-ADDF-4C73-88A1-BF966568E167}" destId="{3CAEA850-9B60-465E-A82C-3C05767C766A}" srcOrd="1" destOrd="0" parTransId="{078AC039-24FF-4CE4-8487-DBF0C2351BE0}" sibTransId="{4B90515F-6F86-483B-8177-4FEF4499D548}"/>
    <dgm:cxn modelId="{0FEA85A8-0A72-45FA-8A93-E20DC20A9EBF}" srcId="{31DA046D-8CB6-405B-95CF-58847BA14012}" destId="{F9165B3D-7CF8-4572-8E98-4339D6EE4183}" srcOrd="0" destOrd="0" parTransId="{4BDE09F6-8215-4CFE-A51E-881411895364}" sibTransId="{10338C80-D3F6-4FF9-841D-90CEAE479558}"/>
    <dgm:cxn modelId="{4194D4AD-1D93-4C73-9A58-E48824B4B0A7}" type="presOf" srcId="{4447F4A7-4100-4C23-A5F0-6F43FBC48C0A}" destId="{583F9CE8-06AC-4C11-A998-172FC04B77F7}" srcOrd="0" destOrd="2" presId="urn:microsoft.com/office/officeart/2005/8/layout/cycle4"/>
    <dgm:cxn modelId="{BD3A08B2-CF85-41AA-BD9A-AD0392B29D7D}" type="presOf" srcId="{063E33DA-0461-4DC9-9FAA-10E815853FF4}" destId="{57E2E69F-3BFF-4483-BC68-002882FEDD80}" srcOrd="0" destOrd="0" presId="urn:microsoft.com/office/officeart/2005/8/layout/cycle4"/>
    <dgm:cxn modelId="{733096B3-5694-4F3D-B090-6482E7BD8FD7}" type="presOf" srcId="{1BABA101-0949-4306-842D-0D7BEAA1BDF4}" destId="{F4ACA375-DCCA-4892-8174-095BE04D9875}" srcOrd="1" destOrd="0" presId="urn:microsoft.com/office/officeart/2005/8/layout/cycle4"/>
    <dgm:cxn modelId="{0FD1AAB3-FFA7-4D23-BCF0-7C2EEB5C0B8F}" type="presOf" srcId="{6C536E23-C3E6-4ABE-AED3-7A4B736402D0}" destId="{583F9CE8-06AC-4C11-A998-172FC04B77F7}" srcOrd="0" destOrd="5" presId="urn:microsoft.com/office/officeart/2005/8/layout/cycle4"/>
    <dgm:cxn modelId="{8C6CFEB7-C97F-46CA-B68A-D08E69C4E15F}" type="presOf" srcId="{8130F329-B5E5-4B1E-8264-063F8BE8FF01}" destId="{F4ACA375-DCCA-4892-8174-095BE04D9875}" srcOrd="1" destOrd="3" presId="urn:microsoft.com/office/officeart/2005/8/layout/cycle4"/>
    <dgm:cxn modelId="{8B5BA6BB-4D17-465C-9354-483CFFAD8BA4}" type="presOf" srcId="{CB4DC1F7-39CA-41C7-82BA-9131DCA94B66}" destId="{11BE2803-4808-4674-A2F1-82199CAE2CEF}" srcOrd="0" destOrd="1" presId="urn:microsoft.com/office/officeart/2005/8/layout/cycle4"/>
    <dgm:cxn modelId="{C584ACBC-7A5A-44F4-B197-5CC3D30DB80D}" srcId="{063E33DA-0461-4DC9-9FAA-10E815853FF4}" destId="{1BABA101-0949-4306-842D-0D7BEAA1BDF4}" srcOrd="0" destOrd="0" parTransId="{9E083476-F815-4A30-ABB8-C41D444DB0C5}" sibTransId="{1E4EF8BB-C3BE-48E3-B302-9132C50AA88A}"/>
    <dgm:cxn modelId="{C01FB5C0-269D-4448-AF89-4FDEABB7B2FA}" type="presOf" srcId="{8130F329-B5E5-4B1E-8264-063F8BE8FF01}" destId="{583F9CE8-06AC-4C11-A998-172FC04B77F7}" srcOrd="0" destOrd="3" presId="urn:microsoft.com/office/officeart/2005/8/layout/cycle4"/>
    <dgm:cxn modelId="{9FB5E9C3-2169-4032-A0A3-3857FCFCB8A1}" srcId="{7AFE35C0-1503-4556-893A-DA35C8EB884C}" destId="{CB4DC1F7-39CA-41C7-82BA-9131DCA94B66}" srcOrd="1" destOrd="0" parTransId="{675A62D8-7A08-4D14-B05F-E42FFDFB2CDB}" sibTransId="{27975DAD-F7D9-4AE8-AAB6-D4D02CBE9A89}"/>
    <dgm:cxn modelId="{9AC757C5-3898-4831-8FE7-C1E514562E24}" type="presOf" srcId="{1BABA101-0949-4306-842D-0D7BEAA1BDF4}" destId="{583F9CE8-06AC-4C11-A998-172FC04B77F7}" srcOrd="0" destOrd="0" presId="urn:microsoft.com/office/officeart/2005/8/layout/cycle4"/>
    <dgm:cxn modelId="{4AA81DD5-632A-48E8-9296-81BB0212E27F}" srcId="{31DA046D-8CB6-405B-95CF-58847BA14012}" destId="{A21023EC-44A9-447B-81C7-0567E9463D7F}" srcOrd="2" destOrd="0" parTransId="{6C96349A-6E9D-44E8-9109-89B73D82C48F}" sibTransId="{22BEDAB8-69C6-41CF-9AD4-CA918CD64F61}"/>
    <dgm:cxn modelId="{CF312CD8-C2B2-45A9-BDA2-195E69E7EDC9}" type="presOf" srcId="{7AFE35C0-1503-4556-893A-DA35C8EB884C}" destId="{D658E277-D3B3-435A-A624-514CDB7B5E7E}" srcOrd="0" destOrd="0" presId="urn:microsoft.com/office/officeart/2005/8/layout/cycle4"/>
    <dgm:cxn modelId="{5D0376DD-E0DC-49E7-BE4A-8904DBD43DD9}" srcId="{F0BF50DB-6BE1-458D-9683-E2FE1322FB58}" destId="{31DA046D-8CB6-405B-95CF-58847BA14012}" srcOrd="1" destOrd="0" parTransId="{78BC392F-EBF5-4337-83DF-169A88035FF8}" sibTransId="{6CCC9313-7795-4D92-942B-FF9C417125A5}"/>
    <dgm:cxn modelId="{BBEA20ED-07B8-4314-B487-3E8B2C19A7D3}" srcId="{063E33DA-0461-4DC9-9FAA-10E815853FF4}" destId="{8130F329-B5E5-4B1E-8264-063F8BE8FF01}" srcOrd="3" destOrd="0" parTransId="{552EF6CC-80CE-475F-BAF1-8C6436C544FE}" sibTransId="{083B02A9-877E-4CD5-AF3B-40E14A67F727}"/>
    <dgm:cxn modelId="{A540F5F5-84A7-4187-B680-4B16DAB9B623}" type="presOf" srcId="{3CAEA850-9B60-465E-A82C-3C05767C766A}" destId="{A8F69B02-C119-4FCF-BE72-62566FBB0F40}" srcOrd="0" destOrd="1" presId="urn:microsoft.com/office/officeart/2005/8/layout/cycle4"/>
    <dgm:cxn modelId="{548D26FB-97EE-451F-ADA1-1FF1833890B0}" type="presOf" srcId="{F607A9EA-CB03-494B-8A73-8B04BF270454}" destId="{A8F69B02-C119-4FCF-BE72-62566FBB0F40}" srcOrd="0" destOrd="0" presId="urn:microsoft.com/office/officeart/2005/8/layout/cycle4"/>
    <dgm:cxn modelId="{D3BC61FF-FE45-4F52-9C1B-DECC88259B1E}" type="presOf" srcId="{5D9E4A69-340B-461F-9CFF-444DF266F2C7}" destId="{6865910C-8C88-400E-80D1-5464CB45C3A6}" srcOrd="1" destOrd="1" presId="urn:microsoft.com/office/officeart/2005/8/layout/cycle4"/>
    <dgm:cxn modelId="{7024D7FF-FA90-4693-B760-C3C98E6072A3}" type="presOf" srcId="{31DA046D-8CB6-405B-95CF-58847BA14012}" destId="{22D38185-A3A8-428D-88E0-3F80B71DE25C}" srcOrd="0" destOrd="0" presId="urn:microsoft.com/office/officeart/2005/8/layout/cycle4"/>
    <dgm:cxn modelId="{FBE458C0-2828-42D8-B817-A7F13E49ECF6}" type="presParOf" srcId="{F3F3CA10-4C3C-4D73-82A9-DBB04A3EC314}" destId="{5E60120D-3104-4F67-96C1-F7094DBA67BE}" srcOrd="0" destOrd="0" presId="urn:microsoft.com/office/officeart/2005/8/layout/cycle4"/>
    <dgm:cxn modelId="{22C0CA44-A3AD-4540-BD03-3AC077A5CAF3}" type="presParOf" srcId="{5E60120D-3104-4F67-96C1-F7094DBA67BE}" destId="{217E1AAC-8863-4B9A-8722-4A342353E34D}" srcOrd="0" destOrd="0" presId="urn:microsoft.com/office/officeart/2005/8/layout/cycle4"/>
    <dgm:cxn modelId="{64DD3A24-1D61-4E18-83A4-888D99013ED6}" type="presParOf" srcId="{217E1AAC-8863-4B9A-8722-4A342353E34D}" destId="{583F9CE8-06AC-4C11-A998-172FC04B77F7}" srcOrd="0" destOrd="0" presId="urn:microsoft.com/office/officeart/2005/8/layout/cycle4"/>
    <dgm:cxn modelId="{2E02408E-4EB5-4E10-AAA9-E18CA1BB2393}" type="presParOf" srcId="{217E1AAC-8863-4B9A-8722-4A342353E34D}" destId="{F4ACA375-DCCA-4892-8174-095BE04D9875}" srcOrd="1" destOrd="0" presId="urn:microsoft.com/office/officeart/2005/8/layout/cycle4"/>
    <dgm:cxn modelId="{0F111D14-68E3-490D-9C8B-2D0AD99EF2A6}" type="presParOf" srcId="{5E60120D-3104-4F67-96C1-F7094DBA67BE}" destId="{5DA80CFD-14E4-446B-A529-AF23256EC194}" srcOrd="1" destOrd="0" presId="urn:microsoft.com/office/officeart/2005/8/layout/cycle4"/>
    <dgm:cxn modelId="{74ABC753-3422-4DF9-8E69-37146854E15E}" type="presParOf" srcId="{5DA80CFD-14E4-446B-A529-AF23256EC194}" destId="{8F3BCD06-AD25-4EA1-94AA-722CC593CECE}" srcOrd="0" destOrd="0" presId="urn:microsoft.com/office/officeart/2005/8/layout/cycle4"/>
    <dgm:cxn modelId="{9032AA32-E172-4551-BB76-C7EF59356DA5}" type="presParOf" srcId="{5DA80CFD-14E4-446B-A529-AF23256EC194}" destId="{6865910C-8C88-400E-80D1-5464CB45C3A6}" srcOrd="1" destOrd="0" presId="urn:microsoft.com/office/officeart/2005/8/layout/cycle4"/>
    <dgm:cxn modelId="{BDDD7BC5-22B6-4E29-A3FC-187741065818}" type="presParOf" srcId="{5E60120D-3104-4F67-96C1-F7094DBA67BE}" destId="{67BE8992-92B8-42E9-8029-D06FB95E73FA}" srcOrd="2" destOrd="0" presId="urn:microsoft.com/office/officeart/2005/8/layout/cycle4"/>
    <dgm:cxn modelId="{8FEA3E0C-196F-42C1-BA5A-83D2AD4D462B}" type="presParOf" srcId="{67BE8992-92B8-42E9-8029-D06FB95E73FA}" destId="{A8F69B02-C119-4FCF-BE72-62566FBB0F40}" srcOrd="0" destOrd="0" presId="urn:microsoft.com/office/officeart/2005/8/layout/cycle4"/>
    <dgm:cxn modelId="{36F7E33D-6AD7-4695-89AF-2A168C332520}" type="presParOf" srcId="{67BE8992-92B8-42E9-8029-D06FB95E73FA}" destId="{25746710-D696-4A04-A121-830977907135}" srcOrd="1" destOrd="0" presId="urn:microsoft.com/office/officeart/2005/8/layout/cycle4"/>
    <dgm:cxn modelId="{40906CC7-DC43-46C6-AAC8-611722846E1A}" type="presParOf" srcId="{5E60120D-3104-4F67-96C1-F7094DBA67BE}" destId="{736D0DAD-39CD-4D22-A9FA-FBC4A8D6097B}" srcOrd="3" destOrd="0" presId="urn:microsoft.com/office/officeart/2005/8/layout/cycle4"/>
    <dgm:cxn modelId="{57D39160-8AE5-4264-85B9-7E5DB348B69E}" type="presParOf" srcId="{736D0DAD-39CD-4D22-A9FA-FBC4A8D6097B}" destId="{11BE2803-4808-4674-A2F1-82199CAE2CEF}" srcOrd="0" destOrd="0" presId="urn:microsoft.com/office/officeart/2005/8/layout/cycle4"/>
    <dgm:cxn modelId="{CE62C74D-2C69-4DCB-97F7-BC6346C9527C}" type="presParOf" srcId="{736D0DAD-39CD-4D22-A9FA-FBC4A8D6097B}" destId="{066B43F8-E845-4286-8269-8B6DAF3F5D1F}" srcOrd="1" destOrd="0" presId="urn:microsoft.com/office/officeart/2005/8/layout/cycle4"/>
    <dgm:cxn modelId="{A40AD11B-14C7-4EDC-A1EC-F0143C43AA8F}" type="presParOf" srcId="{5E60120D-3104-4F67-96C1-F7094DBA67BE}" destId="{B0FC2A9D-F9BA-42E5-BD78-EE27A51F8EF1}" srcOrd="4" destOrd="0" presId="urn:microsoft.com/office/officeart/2005/8/layout/cycle4"/>
    <dgm:cxn modelId="{CAE41E44-804D-4E7C-B4BD-CAAB39002154}" type="presParOf" srcId="{F3F3CA10-4C3C-4D73-82A9-DBB04A3EC314}" destId="{5A078435-5E79-4E9D-9465-74A8F778ED39}" srcOrd="1" destOrd="0" presId="urn:microsoft.com/office/officeart/2005/8/layout/cycle4"/>
    <dgm:cxn modelId="{CC044AC7-FA02-4258-B5CC-FF26E123A896}" type="presParOf" srcId="{5A078435-5E79-4E9D-9465-74A8F778ED39}" destId="{57E2E69F-3BFF-4483-BC68-002882FEDD80}" srcOrd="0" destOrd="0" presId="urn:microsoft.com/office/officeart/2005/8/layout/cycle4"/>
    <dgm:cxn modelId="{B5F9B1FE-961D-4165-BDA0-3C4697162F32}" type="presParOf" srcId="{5A078435-5E79-4E9D-9465-74A8F778ED39}" destId="{22D38185-A3A8-428D-88E0-3F80B71DE25C}" srcOrd="1" destOrd="0" presId="urn:microsoft.com/office/officeart/2005/8/layout/cycle4"/>
    <dgm:cxn modelId="{AA77FBBE-B283-4F1D-9DDA-567F8408AC5F}" type="presParOf" srcId="{5A078435-5E79-4E9D-9465-74A8F778ED39}" destId="{85BC69D8-A42F-42BA-BAC2-E86FCF88126C}" srcOrd="2" destOrd="0" presId="urn:microsoft.com/office/officeart/2005/8/layout/cycle4"/>
    <dgm:cxn modelId="{B196EBCD-7577-43AD-8BBC-8CD44098E456}" type="presParOf" srcId="{5A078435-5E79-4E9D-9465-74A8F778ED39}" destId="{D658E277-D3B3-435A-A624-514CDB7B5E7E}" srcOrd="3" destOrd="0" presId="urn:microsoft.com/office/officeart/2005/8/layout/cycle4"/>
    <dgm:cxn modelId="{C2C26098-EAF3-43A3-B111-19F912309FCD}" type="presParOf" srcId="{5A078435-5E79-4E9D-9465-74A8F778ED39}" destId="{9D6B120A-A94F-4486-AC41-090606928E09}" srcOrd="4" destOrd="0" presId="urn:microsoft.com/office/officeart/2005/8/layout/cycle4"/>
    <dgm:cxn modelId="{8766AF7A-82B4-47C8-A107-A64A1195212F}" type="presParOf" srcId="{F3F3CA10-4C3C-4D73-82A9-DBB04A3EC314}" destId="{CD0D4464-12A0-42E7-98C6-97CF29C2BB38}" srcOrd="2" destOrd="0" presId="urn:microsoft.com/office/officeart/2005/8/layout/cycle4"/>
    <dgm:cxn modelId="{3D9E2899-5298-4C04-B42E-B626443AD06E}" type="presParOf" srcId="{F3F3CA10-4C3C-4D73-82A9-DBB04A3EC314}" destId="{3E1529A0-0FF7-40E6-A459-06168B002E4F}"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BAD72C-B91B-4C1F-B823-7A7CF9818B3A}"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4C2ADE97-280E-4495-9EE9-212A82B4454D}">
      <dgm:prSet/>
      <dgm:spPr/>
      <dgm:t>
        <a:bodyPr/>
        <a:lstStyle/>
        <a:p>
          <a:r>
            <a:rPr lang="en-US" dirty="0"/>
            <a:t>Outreach, Education and Advocacy</a:t>
          </a:r>
        </a:p>
      </dgm:t>
    </dgm:pt>
    <dgm:pt modelId="{C8A316BD-2E49-4E75-912E-29809B42923C}" type="parTrans" cxnId="{869A5D01-5197-4B05-83D2-78D83405D755}">
      <dgm:prSet/>
      <dgm:spPr/>
      <dgm:t>
        <a:bodyPr/>
        <a:lstStyle/>
        <a:p>
          <a:endParaRPr lang="en-US"/>
        </a:p>
      </dgm:t>
    </dgm:pt>
    <dgm:pt modelId="{3687BD79-5B2C-4CB1-9B33-AD117C0EEAA5}" type="sibTrans" cxnId="{869A5D01-5197-4B05-83D2-78D83405D755}">
      <dgm:prSet/>
      <dgm:spPr/>
      <dgm:t>
        <a:bodyPr/>
        <a:lstStyle/>
        <a:p>
          <a:endParaRPr lang="en-US"/>
        </a:p>
      </dgm:t>
    </dgm:pt>
    <dgm:pt modelId="{DB6B28DC-2672-49F9-B45B-4B87E041A02F}">
      <dgm:prSet/>
      <dgm:spPr>
        <a:solidFill>
          <a:schemeClr val="accent1"/>
        </a:solidFill>
      </dgm:spPr>
      <dgm:t>
        <a:bodyPr/>
        <a:lstStyle/>
        <a:p>
          <a:r>
            <a:rPr lang="en-US" dirty="0"/>
            <a:t>Resources</a:t>
          </a:r>
        </a:p>
      </dgm:t>
    </dgm:pt>
    <dgm:pt modelId="{2C5202C5-0061-45C3-B3B1-CD7E2358D673}" type="parTrans" cxnId="{7CDF5D27-E933-4F35-BAA4-9578BCE0AA7D}">
      <dgm:prSet/>
      <dgm:spPr/>
      <dgm:t>
        <a:bodyPr/>
        <a:lstStyle/>
        <a:p>
          <a:endParaRPr lang="en-US"/>
        </a:p>
      </dgm:t>
    </dgm:pt>
    <dgm:pt modelId="{67D82703-29ED-4A26-B331-091AD53984D9}" type="sibTrans" cxnId="{7CDF5D27-E933-4F35-BAA4-9578BCE0AA7D}">
      <dgm:prSet/>
      <dgm:spPr/>
      <dgm:t>
        <a:bodyPr/>
        <a:lstStyle/>
        <a:p>
          <a:endParaRPr lang="en-US"/>
        </a:p>
      </dgm:t>
    </dgm:pt>
    <dgm:pt modelId="{4483E4E9-CA20-4328-A0DB-0E319CE25344}">
      <dgm:prSet/>
      <dgm:spPr/>
      <dgm:t>
        <a:bodyPr/>
        <a:lstStyle/>
        <a:p>
          <a:r>
            <a:rPr lang="en-US" dirty="0"/>
            <a:t>Collaborative Action</a:t>
          </a:r>
        </a:p>
      </dgm:t>
    </dgm:pt>
    <dgm:pt modelId="{5AC96AD3-5742-49C4-B44A-DEDD193169C3}" type="parTrans" cxnId="{F9DF0257-5A7E-4FB2-8803-9F9D96B276BD}">
      <dgm:prSet/>
      <dgm:spPr/>
      <dgm:t>
        <a:bodyPr/>
        <a:lstStyle/>
        <a:p>
          <a:endParaRPr lang="en-US"/>
        </a:p>
      </dgm:t>
    </dgm:pt>
    <dgm:pt modelId="{815FD39F-6E33-4E31-B735-BD63640B6992}" type="sibTrans" cxnId="{F9DF0257-5A7E-4FB2-8803-9F9D96B276BD}">
      <dgm:prSet/>
      <dgm:spPr/>
      <dgm:t>
        <a:bodyPr/>
        <a:lstStyle/>
        <a:p>
          <a:endParaRPr lang="en-US"/>
        </a:p>
      </dgm:t>
    </dgm:pt>
    <dgm:pt modelId="{40C50F85-416D-4BE0-99BC-A69F077F832E}" type="pres">
      <dgm:prSet presAssocID="{8DBAD72C-B91B-4C1F-B823-7A7CF9818B3A}" presName="linear" presStyleCnt="0">
        <dgm:presLayoutVars>
          <dgm:animLvl val="lvl"/>
          <dgm:resizeHandles val="exact"/>
        </dgm:presLayoutVars>
      </dgm:prSet>
      <dgm:spPr/>
    </dgm:pt>
    <dgm:pt modelId="{10C689B6-63FC-4542-B123-8277ABAB8282}" type="pres">
      <dgm:prSet presAssocID="{4C2ADE97-280E-4495-9EE9-212A82B4454D}" presName="parentText" presStyleLbl="node1" presStyleIdx="0" presStyleCnt="3">
        <dgm:presLayoutVars>
          <dgm:chMax val="0"/>
          <dgm:bulletEnabled val="1"/>
        </dgm:presLayoutVars>
      </dgm:prSet>
      <dgm:spPr/>
    </dgm:pt>
    <dgm:pt modelId="{0B6E5263-D677-4F15-A18A-E9FCDC36CBDE}" type="pres">
      <dgm:prSet presAssocID="{3687BD79-5B2C-4CB1-9B33-AD117C0EEAA5}" presName="spacer" presStyleCnt="0"/>
      <dgm:spPr/>
    </dgm:pt>
    <dgm:pt modelId="{327E9692-4AAD-4628-91B3-47D2B2FE911B}" type="pres">
      <dgm:prSet presAssocID="{4483E4E9-CA20-4328-A0DB-0E319CE25344}" presName="parentText" presStyleLbl="node1" presStyleIdx="1" presStyleCnt="3">
        <dgm:presLayoutVars>
          <dgm:chMax val="0"/>
          <dgm:bulletEnabled val="1"/>
        </dgm:presLayoutVars>
      </dgm:prSet>
      <dgm:spPr/>
    </dgm:pt>
    <dgm:pt modelId="{A3B9A964-8E26-4014-8FC9-47F820BFA005}" type="pres">
      <dgm:prSet presAssocID="{815FD39F-6E33-4E31-B735-BD63640B6992}" presName="spacer" presStyleCnt="0"/>
      <dgm:spPr/>
    </dgm:pt>
    <dgm:pt modelId="{847DDBF1-1E58-4636-A67D-044D63D60F0E}" type="pres">
      <dgm:prSet presAssocID="{DB6B28DC-2672-49F9-B45B-4B87E041A02F}" presName="parentText" presStyleLbl="node1" presStyleIdx="2" presStyleCnt="3">
        <dgm:presLayoutVars>
          <dgm:chMax val="0"/>
          <dgm:bulletEnabled val="1"/>
        </dgm:presLayoutVars>
      </dgm:prSet>
      <dgm:spPr/>
    </dgm:pt>
  </dgm:ptLst>
  <dgm:cxnLst>
    <dgm:cxn modelId="{869A5D01-5197-4B05-83D2-78D83405D755}" srcId="{8DBAD72C-B91B-4C1F-B823-7A7CF9818B3A}" destId="{4C2ADE97-280E-4495-9EE9-212A82B4454D}" srcOrd="0" destOrd="0" parTransId="{C8A316BD-2E49-4E75-912E-29809B42923C}" sibTransId="{3687BD79-5B2C-4CB1-9B33-AD117C0EEAA5}"/>
    <dgm:cxn modelId="{2D21DF13-6057-4940-971E-A727C416FBCA}" type="presOf" srcId="{4C2ADE97-280E-4495-9EE9-212A82B4454D}" destId="{10C689B6-63FC-4542-B123-8277ABAB8282}" srcOrd="0" destOrd="0" presId="urn:microsoft.com/office/officeart/2005/8/layout/vList2"/>
    <dgm:cxn modelId="{D7FA6517-C713-4F43-9864-9250B86766B0}" type="presOf" srcId="{DB6B28DC-2672-49F9-B45B-4B87E041A02F}" destId="{847DDBF1-1E58-4636-A67D-044D63D60F0E}" srcOrd="0" destOrd="0" presId="urn:microsoft.com/office/officeart/2005/8/layout/vList2"/>
    <dgm:cxn modelId="{7CDF5D27-E933-4F35-BAA4-9578BCE0AA7D}" srcId="{8DBAD72C-B91B-4C1F-B823-7A7CF9818B3A}" destId="{DB6B28DC-2672-49F9-B45B-4B87E041A02F}" srcOrd="2" destOrd="0" parTransId="{2C5202C5-0061-45C3-B3B1-CD7E2358D673}" sibTransId="{67D82703-29ED-4A26-B331-091AD53984D9}"/>
    <dgm:cxn modelId="{83EFE849-5B93-4978-B357-357E619E732A}" type="presOf" srcId="{8DBAD72C-B91B-4C1F-B823-7A7CF9818B3A}" destId="{40C50F85-416D-4BE0-99BC-A69F077F832E}" srcOrd="0" destOrd="0" presId="urn:microsoft.com/office/officeart/2005/8/layout/vList2"/>
    <dgm:cxn modelId="{F9DF0257-5A7E-4FB2-8803-9F9D96B276BD}" srcId="{8DBAD72C-B91B-4C1F-B823-7A7CF9818B3A}" destId="{4483E4E9-CA20-4328-A0DB-0E319CE25344}" srcOrd="1" destOrd="0" parTransId="{5AC96AD3-5742-49C4-B44A-DEDD193169C3}" sibTransId="{815FD39F-6E33-4E31-B735-BD63640B6992}"/>
    <dgm:cxn modelId="{C1004688-0D63-4248-8287-938024C20060}" type="presOf" srcId="{4483E4E9-CA20-4328-A0DB-0E319CE25344}" destId="{327E9692-4AAD-4628-91B3-47D2B2FE911B}" srcOrd="0" destOrd="0" presId="urn:microsoft.com/office/officeart/2005/8/layout/vList2"/>
    <dgm:cxn modelId="{BF1FE5C2-D1AA-4DDB-B2DF-96C83FE78E3E}" type="presParOf" srcId="{40C50F85-416D-4BE0-99BC-A69F077F832E}" destId="{10C689B6-63FC-4542-B123-8277ABAB8282}" srcOrd="0" destOrd="0" presId="urn:microsoft.com/office/officeart/2005/8/layout/vList2"/>
    <dgm:cxn modelId="{EFCD3D67-4E47-407B-A6FB-3D5505A0B669}" type="presParOf" srcId="{40C50F85-416D-4BE0-99BC-A69F077F832E}" destId="{0B6E5263-D677-4F15-A18A-E9FCDC36CBDE}" srcOrd="1" destOrd="0" presId="urn:microsoft.com/office/officeart/2005/8/layout/vList2"/>
    <dgm:cxn modelId="{6311CD0C-F3CF-4923-A656-82DCAAF579F1}" type="presParOf" srcId="{40C50F85-416D-4BE0-99BC-A69F077F832E}" destId="{327E9692-4AAD-4628-91B3-47D2B2FE911B}" srcOrd="2" destOrd="0" presId="urn:microsoft.com/office/officeart/2005/8/layout/vList2"/>
    <dgm:cxn modelId="{78056553-C24D-4A3D-BCA0-3D2931C8E6B3}" type="presParOf" srcId="{40C50F85-416D-4BE0-99BC-A69F077F832E}" destId="{A3B9A964-8E26-4014-8FC9-47F820BFA005}" srcOrd="3" destOrd="0" presId="urn:microsoft.com/office/officeart/2005/8/layout/vList2"/>
    <dgm:cxn modelId="{A562D072-964A-4850-8687-450191493BD4}" type="presParOf" srcId="{40C50F85-416D-4BE0-99BC-A69F077F832E}" destId="{847DDBF1-1E58-4636-A67D-044D63D60F0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F1DDBE-8856-4F45-8292-76D622744B07}" type="doc">
      <dgm:prSet loTypeId="urn:microsoft.com/office/officeart/2016/7/layout/VerticalDownArrowProcess" loCatId="process" qsTypeId="urn:microsoft.com/office/officeart/2005/8/quickstyle/simple4" qsCatId="simple" csTypeId="urn:microsoft.com/office/officeart/2005/8/colors/colorful5" csCatId="colorful"/>
      <dgm:spPr/>
      <dgm:t>
        <a:bodyPr/>
        <a:lstStyle/>
        <a:p>
          <a:endParaRPr lang="en-US"/>
        </a:p>
      </dgm:t>
    </dgm:pt>
    <dgm:pt modelId="{21017CD4-56B6-47E4-865E-3FAC063C042F}">
      <dgm:prSet/>
      <dgm:spPr/>
      <dgm:t>
        <a:bodyPr/>
        <a:lstStyle/>
        <a:p>
          <a:r>
            <a:rPr lang="en-US" dirty="0"/>
            <a:t>Engage in</a:t>
          </a:r>
        </a:p>
      </dgm:t>
    </dgm:pt>
    <dgm:pt modelId="{2FBF3179-B776-4EEF-9873-BB52F9D93F4B}" type="parTrans" cxnId="{CF77B9BB-7233-448B-825F-2F961EF858C5}">
      <dgm:prSet/>
      <dgm:spPr/>
      <dgm:t>
        <a:bodyPr/>
        <a:lstStyle/>
        <a:p>
          <a:endParaRPr lang="en-US"/>
        </a:p>
      </dgm:t>
    </dgm:pt>
    <dgm:pt modelId="{EC2A15AA-E6B5-46FD-91E0-F27548298EB9}" type="sibTrans" cxnId="{CF77B9BB-7233-448B-825F-2F961EF858C5}">
      <dgm:prSet/>
      <dgm:spPr/>
      <dgm:t>
        <a:bodyPr/>
        <a:lstStyle/>
        <a:p>
          <a:endParaRPr lang="en-US"/>
        </a:p>
      </dgm:t>
    </dgm:pt>
    <dgm:pt modelId="{620005D7-3B4B-4A5A-A710-8151AF92B8E8}">
      <dgm:prSet/>
      <dgm:spPr/>
      <dgm:t>
        <a:bodyPr/>
        <a:lstStyle/>
        <a:p>
          <a:r>
            <a:rPr lang="en-US" dirty="0"/>
            <a:t>Engage in activities to strengthen relationships and build trust among Alliance members, key community partners and individuals who are, or have, experienced homelessness</a:t>
          </a:r>
        </a:p>
      </dgm:t>
    </dgm:pt>
    <dgm:pt modelId="{F208AA29-1C87-49BC-A8BC-263909B7D015}" type="parTrans" cxnId="{0B669787-4598-4AEB-A534-16FB921277EA}">
      <dgm:prSet/>
      <dgm:spPr/>
      <dgm:t>
        <a:bodyPr/>
        <a:lstStyle/>
        <a:p>
          <a:endParaRPr lang="en-US"/>
        </a:p>
      </dgm:t>
    </dgm:pt>
    <dgm:pt modelId="{012B5E3F-2532-4BA8-8B7F-08A301B2EFCE}" type="sibTrans" cxnId="{0B669787-4598-4AEB-A534-16FB921277EA}">
      <dgm:prSet/>
      <dgm:spPr/>
      <dgm:t>
        <a:bodyPr/>
        <a:lstStyle/>
        <a:p>
          <a:endParaRPr lang="en-US"/>
        </a:p>
      </dgm:t>
    </dgm:pt>
    <dgm:pt modelId="{4B467652-A2E8-4457-8223-D208E66B9E19}">
      <dgm:prSet/>
      <dgm:spPr/>
      <dgm:t>
        <a:bodyPr/>
        <a:lstStyle/>
        <a:p>
          <a:r>
            <a:rPr lang="en-US" dirty="0"/>
            <a:t>Create</a:t>
          </a:r>
        </a:p>
      </dgm:t>
    </dgm:pt>
    <dgm:pt modelId="{AB96BC45-CB75-44AE-9915-D876F3AAE919}" type="parTrans" cxnId="{A40F52EC-5D46-49F1-832F-8122ECEF8422}">
      <dgm:prSet/>
      <dgm:spPr/>
      <dgm:t>
        <a:bodyPr/>
        <a:lstStyle/>
        <a:p>
          <a:endParaRPr lang="en-US"/>
        </a:p>
      </dgm:t>
    </dgm:pt>
    <dgm:pt modelId="{782D5A0F-1C81-4B07-924D-A158D2238E65}" type="sibTrans" cxnId="{A40F52EC-5D46-49F1-832F-8122ECEF8422}">
      <dgm:prSet/>
      <dgm:spPr/>
      <dgm:t>
        <a:bodyPr/>
        <a:lstStyle/>
        <a:p>
          <a:endParaRPr lang="en-US"/>
        </a:p>
      </dgm:t>
    </dgm:pt>
    <dgm:pt modelId="{11F576E0-D8F2-4E6C-B75C-31A4D8EEA3F9}">
      <dgm:prSet/>
      <dgm:spPr/>
      <dgm:t>
        <a:bodyPr/>
        <a:lstStyle/>
        <a:p>
          <a:r>
            <a:rPr lang="en-US" dirty="0"/>
            <a:t>Create practices and procedures that integrates, connects and coordinates the work of the Standing Committees with  the oversight role of the Steering Committee</a:t>
          </a:r>
        </a:p>
      </dgm:t>
    </dgm:pt>
    <dgm:pt modelId="{D25A65CC-FBD7-4C82-86F2-57B8F9958625}" type="parTrans" cxnId="{C2A0D74A-2339-4699-A33F-DF127EDD5164}">
      <dgm:prSet/>
      <dgm:spPr/>
      <dgm:t>
        <a:bodyPr/>
        <a:lstStyle/>
        <a:p>
          <a:endParaRPr lang="en-US"/>
        </a:p>
      </dgm:t>
    </dgm:pt>
    <dgm:pt modelId="{D164DA58-778F-405F-94DB-8DA0DD4980DA}" type="sibTrans" cxnId="{C2A0D74A-2339-4699-A33F-DF127EDD5164}">
      <dgm:prSet/>
      <dgm:spPr/>
      <dgm:t>
        <a:bodyPr/>
        <a:lstStyle/>
        <a:p>
          <a:endParaRPr lang="en-US"/>
        </a:p>
      </dgm:t>
    </dgm:pt>
    <dgm:pt modelId="{732EF169-4CB6-4902-AC88-B340BD439D86}">
      <dgm:prSet/>
      <dgm:spPr/>
      <dgm:t>
        <a:bodyPr/>
        <a:lstStyle/>
        <a:p>
          <a:r>
            <a:rPr lang="en-US" dirty="0"/>
            <a:t>Build and clarify</a:t>
          </a:r>
        </a:p>
      </dgm:t>
    </dgm:pt>
    <dgm:pt modelId="{3294AE88-F7BD-4C86-82D3-1666FDB8A415}" type="parTrans" cxnId="{3A352E08-F435-4A36-A11D-D30470DFF4FA}">
      <dgm:prSet/>
      <dgm:spPr/>
      <dgm:t>
        <a:bodyPr/>
        <a:lstStyle/>
        <a:p>
          <a:endParaRPr lang="en-US"/>
        </a:p>
      </dgm:t>
    </dgm:pt>
    <dgm:pt modelId="{56834225-DFA8-4750-BCC4-54E002679A0E}" type="sibTrans" cxnId="{3A352E08-F435-4A36-A11D-D30470DFF4FA}">
      <dgm:prSet/>
      <dgm:spPr/>
      <dgm:t>
        <a:bodyPr/>
        <a:lstStyle/>
        <a:p>
          <a:endParaRPr lang="en-US"/>
        </a:p>
      </dgm:t>
    </dgm:pt>
    <dgm:pt modelId="{36BA8D43-5E89-4028-A741-41648CDC996E}">
      <dgm:prSet/>
      <dgm:spPr/>
      <dgm:t>
        <a:bodyPr/>
        <a:lstStyle/>
        <a:p>
          <a:r>
            <a:rPr lang="en-US" dirty="0"/>
            <a:t>Build and clarify policies and procedures  around key issues like decision-making, setting priorities and how success is measured and monitored </a:t>
          </a:r>
        </a:p>
      </dgm:t>
    </dgm:pt>
    <dgm:pt modelId="{1DDC87A3-D05A-42C0-82EC-26DA919B1A63}" type="parTrans" cxnId="{F87D6679-32A5-45E0-9539-2F6A46C0AE53}">
      <dgm:prSet/>
      <dgm:spPr/>
      <dgm:t>
        <a:bodyPr/>
        <a:lstStyle/>
        <a:p>
          <a:endParaRPr lang="en-US"/>
        </a:p>
      </dgm:t>
    </dgm:pt>
    <dgm:pt modelId="{C6758233-F84E-4FE0-9306-57CB4E473EF1}" type="sibTrans" cxnId="{F87D6679-32A5-45E0-9539-2F6A46C0AE53}">
      <dgm:prSet/>
      <dgm:spPr/>
      <dgm:t>
        <a:bodyPr/>
        <a:lstStyle/>
        <a:p>
          <a:endParaRPr lang="en-US"/>
        </a:p>
      </dgm:t>
    </dgm:pt>
    <dgm:pt modelId="{9C5D7895-05BF-476D-861E-B4C040B607A1}">
      <dgm:prSet/>
      <dgm:spPr/>
      <dgm:t>
        <a:bodyPr/>
        <a:lstStyle/>
        <a:p>
          <a:r>
            <a:rPr lang="en-US" dirty="0"/>
            <a:t>Secure</a:t>
          </a:r>
        </a:p>
      </dgm:t>
    </dgm:pt>
    <dgm:pt modelId="{0362F791-DC66-41A2-A9FC-9EF6B690D8BC}" type="parTrans" cxnId="{1F9E3D5C-43F7-4F3D-8B91-4AF767E41471}">
      <dgm:prSet/>
      <dgm:spPr/>
      <dgm:t>
        <a:bodyPr/>
        <a:lstStyle/>
        <a:p>
          <a:endParaRPr lang="en-US"/>
        </a:p>
      </dgm:t>
    </dgm:pt>
    <dgm:pt modelId="{B19CE542-83FA-433E-85AC-0C634550F16B}" type="sibTrans" cxnId="{1F9E3D5C-43F7-4F3D-8B91-4AF767E41471}">
      <dgm:prSet/>
      <dgm:spPr/>
      <dgm:t>
        <a:bodyPr/>
        <a:lstStyle/>
        <a:p>
          <a:endParaRPr lang="en-US"/>
        </a:p>
      </dgm:t>
    </dgm:pt>
    <dgm:pt modelId="{33810CD3-5B00-49A0-B7A0-11C0F0C1D12E}">
      <dgm:prSet/>
      <dgm:spPr/>
      <dgm:t>
        <a:bodyPr/>
        <a:lstStyle/>
        <a:p>
          <a:r>
            <a:rPr lang="en-US" dirty="0"/>
            <a:t>Secure funds to support staff and operations </a:t>
          </a:r>
        </a:p>
      </dgm:t>
    </dgm:pt>
    <dgm:pt modelId="{487E0B4E-22B1-4129-92FC-7BEAE39F5A12}" type="parTrans" cxnId="{4D9E9B2B-D5E4-41D0-ACEC-092D557762F7}">
      <dgm:prSet/>
      <dgm:spPr/>
      <dgm:t>
        <a:bodyPr/>
        <a:lstStyle/>
        <a:p>
          <a:endParaRPr lang="en-US"/>
        </a:p>
      </dgm:t>
    </dgm:pt>
    <dgm:pt modelId="{6F25E8C9-CA0C-469F-A61C-CD7098D3F5C8}" type="sibTrans" cxnId="{4D9E9B2B-D5E4-41D0-ACEC-092D557762F7}">
      <dgm:prSet/>
      <dgm:spPr/>
      <dgm:t>
        <a:bodyPr/>
        <a:lstStyle/>
        <a:p>
          <a:endParaRPr lang="en-US"/>
        </a:p>
      </dgm:t>
    </dgm:pt>
    <dgm:pt modelId="{94D35092-46DC-40F2-A2B8-99C484A54BA0}">
      <dgm:prSet/>
      <dgm:spPr/>
      <dgm:t>
        <a:bodyPr/>
        <a:lstStyle/>
        <a:p>
          <a:r>
            <a:rPr lang="en-US" dirty="0"/>
            <a:t>Explore</a:t>
          </a:r>
        </a:p>
      </dgm:t>
    </dgm:pt>
    <dgm:pt modelId="{E1DD2007-339D-4810-A7E5-7148A615B432}" type="parTrans" cxnId="{4E956D25-9913-4A10-A042-8FF21F71043B}">
      <dgm:prSet/>
      <dgm:spPr/>
      <dgm:t>
        <a:bodyPr/>
        <a:lstStyle/>
        <a:p>
          <a:endParaRPr lang="en-US"/>
        </a:p>
      </dgm:t>
    </dgm:pt>
    <dgm:pt modelId="{C7703220-474C-4E7C-80DA-2A2F7839BD2C}" type="sibTrans" cxnId="{4E956D25-9913-4A10-A042-8FF21F71043B}">
      <dgm:prSet/>
      <dgm:spPr/>
      <dgm:t>
        <a:bodyPr/>
        <a:lstStyle/>
        <a:p>
          <a:endParaRPr lang="en-US"/>
        </a:p>
      </dgm:t>
    </dgm:pt>
    <dgm:pt modelId="{15BDD288-B32E-4FAE-ADC1-6BCE9B507F1C}">
      <dgm:prSet/>
      <dgm:spPr/>
      <dgm:t>
        <a:bodyPr/>
        <a:lstStyle/>
        <a:p>
          <a:r>
            <a:rPr lang="en-US" dirty="0"/>
            <a:t>Explore innovations and opportunities to better leverage resources, align efforts and improve outcomes</a:t>
          </a:r>
        </a:p>
      </dgm:t>
    </dgm:pt>
    <dgm:pt modelId="{ACF3C012-67D8-48B4-9075-E0CCC5FAF144}" type="parTrans" cxnId="{4D6CA899-46A9-4794-91CC-FABA1E70E168}">
      <dgm:prSet/>
      <dgm:spPr/>
      <dgm:t>
        <a:bodyPr/>
        <a:lstStyle/>
        <a:p>
          <a:endParaRPr lang="en-US"/>
        </a:p>
      </dgm:t>
    </dgm:pt>
    <dgm:pt modelId="{AD7B0B0F-7F1E-418F-8A0C-A9DC11776CB1}" type="sibTrans" cxnId="{4D6CA899-46A9-4794-91CC-FABA1E70E168}">
      <dgm:prSet/>
      <dgm:spPr/>
      <dgm:t>
        <a:bodyPr/>
        <a:lstStyle/>
        <a:p>
          <a:endParaRPr lang="en-US"/>
        </a:p>
      </dgm:t>
    </dgm:pt>
    <dgm:pt modelId="{048D968B-CD59-47EB-ADBF-3B5E944731A7}" type="pres">
      <dgm:prSet presAssocID="{06F1DDBE-8856-4F45-8292-76D622744B07}" presName="Name0" presStyleCnt="0">
        <dgm:presLayoutVars>
          <dgm:dir/>
          <dgm:animLvl val="lvl"/>
          <dgm:resizeHandles val="exact"/>
        </dgm:presLayoutVars>
      </dgm:prSet>
      <dgm:spPr/>
    </dgm:pt>
    <dgm:pt modelId="{D0FC23E2-281F-4124-9EA9-8AB308AB2222}" type="pres">
      <dgm:prSet presAssocID="{94D35092-46DC-40F2-A2B8-99C484A54BA0}" presName="boxAndChildren" presStyleCnt="0"/>
      <dgm:spPr/>
    </dgm:pt>
    <dgm:pt modelId="{3F20E3AB-1527-40B4-8286-084469867028}" type="pres">
      <dgm:prSet presAssocID="{94D35092-46DC-40F2-A2B8-99C484A54BA0}" presName="parentTextBox" presStyleLbl="alignNode1" presStyleIdx="0" presStyleCnt="5"/>
      <dgm:spPr/>
    </dgm:pt>
    <dgm:pt modelId="{8FADC151-9281-4127-A928-AB688E6DC875}" type="pres">
      <dgm:prSet presAssocID="{94D35092-46DC-40F2-A2B8-99C484A54BA0}" presName="descendantBox" presStyleLbl="bgAccFollowNode1" presStyleIdx="0" presStyleCnt="5"/>
      <dgm:spPr/>
    </dgm:pt>
    <dgm:pt modelId="{5C2739A1-9062-4643-A97F-4A2281E45B9B}" type="pres">
      <dgm:prSet presAssocID="{B19CE542-83FA-433E-85AC-0C634550F16B}" presName="sp" presStyleCnt="0"/>
      <dgm:spPr/>
    </dgm:pt>
    <dgm:pt modelId="{862693FB-7C39-4A28-940A-0946164D33EE}" type="pres">
      <dgm:prSet presAssocID="{9C5D7895-05BF-476D-861E-B4C040B607A1}" presName="arrowAndChildren" presStyleCnt="0"/>
      <dgm:spPr/>
    </dgm:pt>
    <dgm:pt modelId="{595B5E6D-84C5-4A10-AFD9-E2A7BEB638E0}" type="pres">
      <dgm:prSet presAssocID="{9C5D7895-05BF-476D-861E-B4C040B607A1}" presName="parentTextArrow" presStyleLbl="node1" presStyleIdx="0" presStyleCnt="0"/>
      <dgm:spPr/>
    </dgm:pt>
    <dgm:pt modelId="{F6395334-593F-4484-B3E8-3ABD294B2709}" type="pres">
      <dgm:prSet presAssocID="{9C5D7895-05BF-476D-861E-B4C040B607A1}" presName="arrow" presStyleLbl="alignNode1" presStyleIdx="1" presStyleCnt="5"/>
      <dgm:spPr/>
    </dgm:pt>
    <dgm:pt modelId="{CD216356-F698-4743-88A8-640F8C97E47A}" type="pres">
      <dgm:prSet presAssocID="{9C5D7895-05BF-476D-861E-B4C040B607A1}" presName="descendantArrow" presStyleLbl="bgAccFollowNode1" presStyleIdx="1" presStyleCnt="5"/>
      <dgm:spPr/>
    </dgm:pt>
    <dgm:pt modelId="{84EE391A-F581-45EC-934A-083BBC845E47}" type="pres">
      <dgm:prSet presAssocID="{56834225-DFA8-4750-BCC4-54E002679A0E}" presName="sp" presStyleCnt="0"/>
      <dgm:spPr/>
    </dgm:pt>
    <dgm:pt modelId="{50A2A443-8672-4726-B85A-5104F8E5A2FF}" type="pres">
      <dgm:prSet presAssocID="{732EF169-4CB6-4902-AC88-B340BD439D86}" presName="arrowAndChildren" presStyleCnt="0"/>
      <dgm:spPr/>
    </dgm:pt>
    <dgm:pt modelId="{F2024266-C6BD-432A-B968-C7BB364534F1}" type="pres">
      <dgm:prSet presAssocID="{732EF169-4CB6-4902-AC88-B340BD439D86}" presName="parentTextArrow" presStyleLbl="node1" presStyleIdx="0" presStyleCnt="0"/>
      <dgm:spPr/>
    </dgm:pt>
    <dgm:pt modelId="{4912AAFF-61B6-4FA7-8996-10F6A623027C}" type="pres">
      <dgm:prSet presAssocID="{732EF169-4CB6-4902-AC88-B340BD439D86}" presName="arrow" presStyleLbl="alignNode1" presStyleIdx="2" presStyleCnt="5"/>
      <dgm:spPr/>
    </dgm:pt>
    <dgm:pt modelId="{5877FBF6-9E8D-4468-9D1A-16E4545970D7}" type="pres">
      <dgm:prSet presAssocID="{732EF169-4CB6-4902-AC88-B340BD439D86}" presName="descendantArrow" presStyleLbl="bgAccFollowNode1" presStyleIdx="2" presStyleCnt="5"/>
      <dgm:spPr/>
    </dgm:pt>
    <dgm:pt modelId="{101A5A2D-71DE-4E41-8633-F98121AA63E4}" type="pres">
      <dgm:prSet presAssocID="{782D5A0F-1C81-4B07-924D-A158D2238E65}" presName="sp" presStyleCnt="0"/>
      <dgm:spPr/>
    </dgm:pt>
    <dgm:pt modelId="{E9C153EC-5535-4BE8-8EB1-DCD1157FAD6B}" type="pres">
      <dgm:prSet presAssocID="{4B467652-A2E8-4457-8223-D208E66B9E19}" presName="arrowAndChildren" presStyleCnt="0"/>
      <dgm:spPr/>
    </dgm:pt>
    <dgm:pt modelId="{258FD665-0316-4F8A-8026-1167813BCACC}" type="pres">
      <dgm:prSet presAssocID="{4B467652-A2E8-4457-8223-D208E66B9E19}" presName="parentTextArrow" presStyleLbl="node1" presStyleIdx="0" presStyleCnt="0"/>
      <dgm:spPr/>
    </dgm:pt>
    <dgm:pt modelId="{B43C6359-BFF3-4C38-8EBF-002CA2D15667}" type="pres">
      <dgm:prSet presAssocID="{4B467652-A2E8-4457-8223-D208E66B9E19}" presName="arrow" presStyleLbl="alignNode1" presStyleIdx="3" presStyleCnt="5"/>
      <dgm:spPr/>
    </dgm:pt>
    <dgm:pt modelId="{E1C1194E-F4ED-445A-8811-2ABB17208D2E}" type="pres">
      <dgm:prSet presAssocID="{4B467652-A2E8-4457-8223-D208E66B9E19}" presName="descendantArrow" presStyleLbl="bgAccFollowNode1" presStyleIdx="3" presStyleCnt="5"/>
      <dgm:spPr/>
    </dgm:pt>
    <dgm:pt modelId="{37860C1D-9433-44AE-9A56-4E6E0A0C6572}" type="pres">
      <dgm:prSet presAssocID="{EC2A15AA-E6B5-46FD-91E0-F27548298EB9}" presName="sp" presStyleCnt="0"/>
      <dgm:spPr/>
    </dgm:pt>
    <dgm:pt modelId="{B007E3B4-37F8-41A3-9D14-AC792463D6C1}" type="pres">
      <dgm:prSet presAssocID="{21017CD4-56B6-47E4-865E-3FAC063C042F}" presName="arrowAndChildren" presStyleCnt="0"/>
      <dgm:spPr/>
    </dgm:pt>
    <dgm:pt modelId="{EBCECCAD-61A8-44E2-9B14-E0BB243F701F}" type="pres">
      <dgm:prSet presAssocID="{21017CD4-56B6-47E4-865E-3FAC063C042F}" presName="parentTextArrow" presStyleLbl="node1" presStyleIdx="0" presStyleCnt="0"/>
      <dgm:spPr/>
    </dgm:pt>
    <dgm:pt modelId="{20E9D834-70B6-40B4-B269-29D75A4DD4B3}" type="pres">
      <dgm:prSet presAssocID="{21017CD4-56B6-47E4-865E-3FAC063C042F}" presName="arrow" presStyleLbl="alignNode1" presStyleIdx="4" presStyleCnt="5"/>
      <dgm:spPr/>
    </dgm:pt>
    <dgm:pt modelId="{9FCED97C-F72D-4562-A8B1-0387DF36D150}" type="pres">
      <dgm:prSet presAssocID="{21017CD4-56B6-47E4-865E-3FAC063C042F}" presName="descendantArrow" presStyleLbl="bgAccFollowNode1" presStyleIdx="4" presStyleCnt="5"/>
      <dgm:spPr/>
    </dgm:pt>
  </dgm:ptLst>
  <dgm:cxnLst>
    <dgm:cxn modelId="{3A352E08-F435-4A36-A11D-D30470DFF4FA}" srcId="{06F1DDBE-8856-4F45-8292-76D622744B07}" destId="{732EF169-4CB6-4902-AC88-B340BD439D86}" srcOrd="2" destOrd="0" parTransId="{3294AE88-F7BD-4C86-82D3-1666FDB8A415}" sibTransId="{56834225-DFA8-4750-BCC4-54E002679A0E}"/>
    <dgm:cxn modelId="{4E956D25-9913-4A10-A042-8FF21F71043B}" srcId="{06F1DDBE-8856-4F45-8292-76D622744B07}" destId="{94D35092-46DC-40F2-A2B8-99C484A54BA0}" srcOrd="4" destOrd="0" parTransId="{E1DD2007-339D-4810-A7E5-7148A615B432}" sibTransId="{C7703220-474C-4E7C-80DA-2A2F7839BD2C}"/>
    <dgm:cxn modelId="{4D9E9B2B-D5E4-41D0-ACEC-092D557762F7}" srcId="{9C5D7895-05BF-476D-861E-B4C040B607A1}" destId="{33810CD3-5B00-49A0-B7A0-11C0F0C1D12E}" srcOrd="0" destOrd="0" parTransId="{487E0B4E-22B1-4129-92FC-7BEAE39F5A12}" sibTransId="{6F25E8C9-CA0C-469F-A61C-CD7098D3F5C8}"/>
    <dgm:cxn modelId="{3E17B932-A24B-419C-AE7E-3DCE15A56815}" type="presOf" srcId="{11F576E0-D8F2-4E6C-B75C-31A4D8EEA3F9}" destId="{E1C1194E-F4ED-445A-8811-2ABB17208D2E}" srcOrd="0" destOrd="0" presId="urn:microsoft.com/office/officeart/2016/7/layout/VerticalDownArrowProcess"/>
    <dgm:cxn modelId="{A3605433-6152-4104-B15A-A671F9187C53}" type="presOf" srcId="{9C5D7895-05BF-476D-861E-B4C040B607A1}" destId="{F6395334-593F-4484-B3E8-3ABD294B2709}" srcOrd="1" destOrd="0" presId="urn:microsoft.com/office/officeart/2016/7/layout/VerticalDownArrowProcess"/>
    <dgm:cxn modelId="{1F9E3D5C-43F7-4F3D-8B91-4AF767E41471}" srcId="{06F1DDBE-8856-4F45-8292-76D622744B07}" destId="{9C5D7895-05BF-476D-861E-B4C040B607A1}" srcOrd="3" destOrd="0" parTransId="{0362F791-DC66-41A2-A9FC-9EF6B690D8BC}" sibTransId="{B19CE542-83FA-433E-85AC-0C634550F16B}"/>
    <dgm:cxn modelId="{07F9E042-0E8F-4FF8-9AEA-B5C637254D81}" type="presOf" srcId="{9C5D7895-05BF-476D-861E-B4C040B607A1}" destId="{595B5E6D-84C5-4A10-AFD9-E2A7BEB638E0}" srcOrd="0" destOrd="0" presId="urn:microsoft.com/office/officeart/2016/7/layout/VerticalDownArrowProcess"/>
    <dgm:cxn modelId="{E4F7FF63-3DF3-4960-B324-797CCBF58386}" type="presOf" srcId="{06F1DDBE-8856-4F45-8292-76D622744B07}" destId="{048D968B-CD59-47EB-ADBF-3B5E944731A7}" srcOrd="0" destOrd="0" presId="urn:microsoft.com/office/officeart/2016/7/layout/VerticalDownArrowProcess"/>
    <dgm:cxn modelId="{FB95CF44-C3A0-4B43-8B92-3D1836ACE5F9}" type="presOf" srcId="{4B467652-A2E8-4457-8223-D208E66B9E19}" destId="{258FD665-0316-4F8A-8026-1167813BCACC}" srcOrd="0" destOrd="0" presId="urn:microsoft.com/office/officeart/2016/7/layout/VerticalDownArrowProcess"/>
    <dgm:cxn modelId="{C2A0D74A-2339-4699-A33F-DF127EDD5164}" srcId="{4B467652-A2E8-4457-8223-D208E66B9E19}" destId="{11F576E0-D8F2-4E6C-B75C-31A4D8EEA3F9}" srcOrd="0" destOrd="0" parTransId="{D25A65CC-FBD7-4C82-86F2-57B8F9958625}" sibTransId="{D164DA58-778F-405F-94DB-8DA0DD4980DA}"/>
    <dgm:cxn modelId="{63C6C251-522D-47A7-9A10-57388D3EAC66}" type="presOf" srcId="{94D35092-46DC-40F2-A2B8-99C484A54BA0}" destId="{3F20E3AB-1527-40B4-8286-084469867028}" srcOrd="0" destOrd="0" presId="urn:microsoft.com/office/officeart/2016/7/layout/VerticalDownArrowProcess"/>
    <dgm:cxn modelId="{F87D6679-32A5-45E0-9539-2F6A46C0AE53}" srcId="{732EF169-4CB6-4902-AC88-B340BD439D86}" destId="{36BA8D43-5E89-4028-A741-41648CDC996E}" srcOrd="0" destOrd="0" parTransId="{1DDC87A3-D05A-42C0-82EC-26DA919B1A63}" sibTransId="{C6758233-F84E-4FE0-9306-57CB4E473EF1}"/>
    <dgm:cxn modelId="{0B669787-4598-4AEB-A534-16FB921277EA}" srcId="{21017CD4-56B6-47E4-865E-3FAC063C042F}" destId="{620005D7-3B4B-4A5A-A710-8151AF92B8E8}" srcOrd="0" destOrd="0" parTransId="{F208AA29-1C87-49BC-A8BC-263909B7D015}" sibTransId="{012B5E3F-2532-4BA8-8B7F-08A301B2EFCE}"/>
    <dgm:cxn modelId="{128D3B8B-6016-4829-ABBC-A51D408C4E87}" type="presOf" srcId="{732EF169-4CB6-4902-AC88-B340BD439D86}" destId="{F2024266-C6BD-432A-B968-C7BB364534F1}" srcOrd="0" destOrd="0" presId="urn:microsoft.com/office/officeart/2016/7/layout/VerticalDownArrowProcess"/>
    <dgm:cxn modelId="{4BBA8195-425A-4950-80FE-7F68171760B5}" type="presOf" srcId="{620005D7-3B4B-4A5A-A710-8151AF92B8E8}" destId="{9FCED97C-F72D-4562-A8B1-0387DF36D150}" srcOrd="0" destOrd="0" presId="urn:microsoft.com/office/officeart/2016/7/layout/VerticalDownArrowProcess"/>
    <dgm:cxn modelId="{4D6CA899-46A9-4794-91CC-FABA1E70E168}" srcId="{94D35092-46DC-40F2-A2B8-99C484A54BA0}" destId="{15BDD288-B32E-4FAE-ADC1-6BCE9B507F1C}" srcOrd="0" destOrd="0" parTransId="{ACF3C012-67D8-48B4-9075-E0CCC5FAF144}" sibTransId="{AD7B0B0F-7F1E-418F-8A0C-A9DC11776CB1}"/>
    <dgm:cxn modelId="{0FB8A39F-8507-4DAF-A213-FC690726D2DD}" type="presOf" srcId="{4B467652-A2E8-4457-8223-D208E66B9E19}" destId="{B43C6359-BFF3-4C38-8EBF-002CA2D15667}" srcOrd="1" destOrd="0" presId="urn:microsoft.com/office/officeart/2016/7/layout/VerticalDownArrowProcess"/>
    <dgm:cxn modelId="{AC260EA1-7578-49FC-8E3D-69DF5E0AF107}" type="presOf" srcId="{21017CD4-56B6-47E4-865E-3FAC063C042F}" destId="{EBCECCAD-61A8-44E2-9B14-E0BB243F701F}" srcOrd="0" destOrd="0" presId="urn:microsoft.com/office/officeart/2016/7/layout/VerticalDownArrowProcess"/>
    <dgm:cxn modelId="{DF4699B0-27EF-4FEA-982A-A9D56FC9EEAF}" type="presOf" srcId="{36BA8D43-5E89-4028-A741-41648CDC996E}" destId="{5877FBF6-9E8D-4468-9D1A-16E4545970D7}" srcOrd="0" destOrd="0" presId="urn:microsoft.com/office/officeart/2016/7/layout/VerticalDownArrowProcess"/>
    <dgm:cxn modelId="{CF77B9BB-7233-448B-825F-2F961EF858C5}" srcId="{06F1DDBE-8856-4F45-8292-76D622744B07}" destId="{21017CD4-56B6-47E4-865E-3FAC063C042F}" srcOrd="0" destOrd="0" parTransId="{2FBF3179-B776-4EEF-9873-BB52F9D93F4B}" sibTransId="{EC2A15AA-E6B5-46FD-91E0-F27548298EB9}"/>
    <dgm:cxn modelId="{C00FBEC6-365A-4D29-9DE8-57A51ED7530B}" type="presOf" srcId="{732EF169-4CB6-4902-AC88-B340BD439D86}" destId="{4912AAFF-61B6-4FA7-8996-10F6A623027C}" srcOrd="1" destOrd="0" presId="urn:microsoft.com/office/officeart/2016/7/layout/VerticalDownArrowProcess"/>
    <dgm:cxn modelId="{452CCDCD-F333-4ADE-87F9-DE797167DB23}" type="presOf" srcId="{21017CD4-56B6-47E4-865E-3FAC063C042F}" destId="{20E9D834-70B6-40B4-B269-29D75A4DD4B3}" srcOrd="1" destOrd="0" presId="urn:microsoft.com/office/officeart/2016/7/layout/VerticalDownArrowProcess"/>
    <dgm:cxn modelId="{B57B20EC-66F2-4F89-8433-EDD96C693C38}" type="presOf" srcId="{33810CD3-5B00-49A0-B7A0-11C0F0C1D12E}" destId="{CD216356-F698-4743-88A8-640F8C97E47A}" srcOrd="0" destOrd="0" presId="urn:microsoft.com/office/officeart/2016/7/layout/VerticalDownArrowProcess"/>
    <dgm:cxn modelId="{A40F52EC-5D46-49F1-832F-8122ECEF8422}" srcId="{06F1DDBE-8856-4F45-8292-76D622744B07}" destId="{4B467652-A2E8-4457-8223-D208E66B9E19}" srcOrd="1" destOrd="0" parTransId="{AB96BC45-CB75-44AE-9915-D876F3AAE919}" sibTransId="{782D5A0F-1C81-4B07-924D-A158D2238E65}"/>
    <dgm:cxn modelId="{BFBA2EF9-E6FE-4CDF-91A7-3D4EA8D3540B}" type="presOf" srcId="{15BDD288-B32E-4FAE-ADC1-6BCE9B507F1C}" destId="{8FADC151-9281-4127-A928-AB688E6DC875}" srcOrd="0" destOrd="0" presId="urn:microsoft.com/office/officeart/2016/7/layout/VerticalDownArrowProcess"/>
    <dgm:cxn modelId="{B0F364C0-F632-4EC7-AE4E-60268E2196DA}" type="presParOf" srcId="{048D968B-CD59-47EB-ADBF-3B5E944731A7}" destId="{D0FC23E2-281F-4124-9EA9-8AB308AB2222}" srcOrd="0" destOrd="0" presId="urn:microsoft.com/office/officeart/2016/7/layout/VerticalDownArrowProcess"/>
    <dgm:cxn modelId="{6A54C8D0-7C22-4A52-98B5-7F9AB6FA1580}" type="presParOf" srcId="{D0FC23E2-281F-4124-9EA9-8AB308AB2222}" destId="{3F20E3AB-1527-40B4-8286-084469867028}" srcOrd="0" destOrd="0" presId="urn:microsoft.com/office/officeart/2016/7/layout/VerticalDownArrowProcess"/>
    <dgm:cxn modelId="{9C323A06-D26A-4283-82E1-A2ECFB4B0228}" type="presParOf" srcId="{D0FC23E2-281F-4124-9EA9-8AB308AB2222}" destId="{8FADC151-9281-4127-A928-AB688E6DC875}" srcOrd="1" destOrd="0" presId="urn:microsoft.com/office/officeart/2016/7/layout/VerticalDownArrowProcess"/>
    <dgm:cxn modelId="{E98B4367-4B36-442D-9C71-875E0FA17C36}" type="presParOf" srcId="{048D968B-CD59-47EB-ADBF-3B5E944731A7}" destId="{5C2739A1-9062-4643-A97F-4A2281E45B9B}" srcOrd="1" destOrd="0" presId="urn:microsoft.com/office/officeart/2016/7/layout/VerticalDownArrowProcess"/>
    <dgm:cxn modelId="{2FA63C9B-C710-4944-8091-F9D0CFFEC867}" type="presParOf" srcId="{048D968B-CD59-47EB-ADBF-3B5E944731A7}" destId="{862693FB-7C39-4A28-940A-0946164D33EE}" srcOrd="2" destOrd="0" presId="urn:microsoft.com/office/officeart/2016/7/layout/VerticalDownArrowProcess"/>
    <dgm:cxn modelId="{969020BF-FFB0-425C-917A-CAEF082EE75C}" type="presParOf" srcId="{862693FB-7C39-4A28-940A-0946164D33EE}" destId="{595B5E6D-84C5-4A10-AFD9-E2A7BEB638E0}" srcOrd="0" destOrd="0" presId="urn:microsoft.com/office/officeart/2016/7/layout/VerticalDownArrowProcess"/>
    <dgm:cxn modelId="{C0820DA8-5F92-48BD-838F-27C333A576F7}" type="presParOf" srcId="{862693FB-7C39-4A28-940A-0946164D33EE}" destId="{F6395334-593F-4484-B3E8-3ABD294B2709}" srcOrd="1" destOrd="0" presId="urn:microsoft.com/office/officeart/2016/7/layout/VerticalDownArrowProcess"/>
    <dgm:cxn modelId="{52FB5AAC-3D7B-462C-ACCF-089543BF06DE}" type="presParOf" srcId="{862693FB-7C39-4A28-940A-0946164D33EE}" destId="{CD216356-F698-4743-88A8-640F8C97E47A}" srcOrd="2" destOrd="0" presId="urn:microsoft.com/office/officeart/2016/7/layout/VerticalDownArrowProcess"/>
    <dgm:cxn modelId="{DB685183-A29D-4B57-9C11-B1206D712097}" type="presParOf" srcId="{048D968B-CD59-47EB-ADBF-3B5E944731A7}" destId="{84EE391A-F581-45EC-934A-083BBC845E47}" srcOrd="3" destOrd="0" presId="urn:microsoft.com/office/officeart/2016/7/layout/VerticalDownArrowProcess"/>
    <dgm:cxn modelId="{68854118-CECD-4A58-BCE6-45B44EB93608}" type="presParOf" srcId="{048D968B-CD59-47EB-ADBF-3B5E944731A7}" destId="{50A2A443-8672-4726-B85A-5104F8E5A2FF}" srcOrd="4" destOrd="0" presId="urn:microsoft.com/office/officeart/2016/7/layout/VerticalDownArrowProcess"/>
    <dgm:cxn modelId="{863970B6-485A-47B1-821F-A332DB5F8628}" type="presParOf" srcId="{50A2A443-8672-4726-B85A-5104F8E5A2FF}" destId="{F2024266-C6BD-432A-B968-C7BB364534F1}" srcOrd="0" destOrd="0" presId="urn:microsoft.com/office/officeart/2016/7/layout/VerticalDownArrowProcess"/>
    <dgm:cxn modelId="{3D3D2080-DDAF-447E-8863-EC3650A055F0}" type="presParOf" srcId="{50A2A443-8672-4726-B85A-5104F8E5A2FF}" destId="{4912AAFF-61B6-4FA7-8996-10F6A623027C}" srcOrd="1" destOrd="0" presId="urn:microsoft.com/office/officeart/2016/7/layout/VerticalDownArrowProcess"/>
    <dgm:cxn modelId="{DD32C120-D1E6-4DF5-9203-787B0AC976DB}" type="presParOf" srcId="{50A2A443-8672-4726-B85A-5104F8E5A2FF}" destId="{5877FBF6-9E8D-4468-9D1A-16E4545970D7}" srcOrd="2" destOrd="0" presId="urn:microsoft.com/office/officeart/2016/7/layout/VerticalDownArrowProcess"/>
    <dgm:cxn modelId="{57818E89-F865-4A90-8510-DA1CF260EFE6}" type="presParOf" srcId="{048D968B-CD59-47EB-ADBF-3B5E944731A7}" destId="{101A5A2D-71DE-4E41-8633-F98121AA63E4}" srcOrd="5" destOrd="0" presId="urn:microsoft.com/office/officeart/2016/7/layout/VerticalDownArrowProcess"/>
    <dgm:cxn modelId="{EB0F911C-0613-47C5-9555-090760077EBE}" type="presParOf" srcId="{048D968B-CD59-47EB-ADBF-3B5E944731A7}" destId="{E9C153EC-5535-4BE8-8EB1-DCD1157FAD6B}" srcOrd="6" destOrd="0" presId="urn:microsoft.com/office/officeart/2016/7/layout/VerticalDownArrowProcess"/>
    <dgm:cxn modelId="{FB78374A-245C-4A69-8A0F-96109575DEC6}" type="presParOf" srcId="{E9C153EC-5535-4BE8-8EB1-DCD1157FAD6B}" destId="{258FD665-0316-4F8A-8026-1167813BCACC}" srcOrd="0" destOrd="0" presId="urn:microsoft.com/office/officeart/2016/7/layout/VerticalDownArrowProcess"/>
    <dgm:cxn modelId="{9529CC2B-FB18-471D-931B-B2D5AD773588}" type="presParOf" srcId="{E9C153EC-5535-4BE8-8EB1-DCD1157FAD6B}" destId="{B43C6359-BFF3-4C38-8EBF-002CA2D15667}" srcOrd="1" destOrd="0" presId="urn:microsoft.com/office/officeart/2016/7/layout/VerticalDownArrowProcess"/>
    <dgm:cxn modelId="{C21967E4-FF88-4E58-9004-AB40D5961C4C}" type="presParOf" srcId="{E9C153EC-5535-4BE8-8EB1-DCD1157FAD6B}" destId="{E1C1194E-F4ED-445A-8811-2ABB17208D2E}" srcOrd="2" destOrd="0" presId="urn:microsoft.com/office/officeart/2016/7/layout/VerticalDownArrowProcess"/>
    <dgm:cxn modelId="{ACDE09F9-830C-41B9-B6AD-C51C1EE815B1}" type="presParOf" srcId="{048D968B-CD59-47EB-ADBF-3B5E944731A7}" destId="{37860C1D-9433-44AE-9A56-4E6E0A0C6572}" srcOrd="7" destOrd="0" presId="urn:microsoft.com/office/officeart/2016/7/layout/VerticalDownArrowProcess"/>
    <dgm:cxn modelId="{51F6FE31-04DC-40D9-9EA2-2580A7BFF246}" type="presParOf" srcId="{048D968B-CD59-47EB-ADBF-3B5E944731A7}" destId="{B007E3B4-37F8-41A3-9D14-AC792463D6C1}" srcOrd="8" destOrd="0" presId="urn:microsoft.com/office/officeart/2016/7/layout/VerticalDownArrowProcess"/>
    <dgm:cxn modelId="{F0C69B13-DE9E-470E-A99B-B9ECC02DCBBC}" type="presParOf" srcId="{B007E3B4-37F8-41A3-9D14-AC792463D6C1}" destId="{EBCECCAD-61A8-44E2-9B14-E0BB243F701F}" srcOrd="0" destOrd="0" presId="urn:microsoft.com/office/officeart/2016/7/layout/VerticalDownArrowProcess"/>
    <dgm:cxn modelId="{49F4C07B-4645-4CE1-8FB1-684CBDA396E6}" type="presParOf" srcId="{B007E3B4-37F8-41A3-9D14-AC792463D6C1}" destId="{20E9D834-70B6-40B4-B269-29D75A4DD4B3}" srcOrd="1" destOrd="0" presId="urn:microsoft.com/office/officeart/2016/7/layout/VerticalDownArrowProcess"/>
    <dgm:cxn modelId="{F3953AAC-3955-4AB3-9AF3-FFC579C82721}" type="presParOf" srcId="{B007E3B4-37F8-41A3-9D14-AC792463D6C1}" destId="{9FCED97C-F72D-4562-A8B1-0387DF36D150}"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A727F4-FBCD-4BFA-81BF-998CE1ACC074}" type="doc">
      <dgm:prSet loTypeId="urn:microsoft.com/office/officeart/2005/8/layout/vList5" loCatId="list" qsTypeId="urn:microsoft.com/office/officeart/2005/8/quickstyle/simple4" qsCatId="simple" csTypeId="urn:microsoft.com/office/officeart/2005/8/colors/colorful5" csCatId="colorful" phldr="1"/>
      <dgm:spPr/>
      <dgm:t>
        <a:bodyPr/>
        <a:lstStyle/>
        <a:p>
          <a:endParaRPr lang="en-US"/>
        </a:p>
      </dgm:t>
    </dgm:pt>
    <dgm:pt modelId="{3A46EA91-5008-457A-8BDA-37D2398886A0}">
      <dgm:prSet/>
      <dgm:spPr/>
      <dgm:t>
        <a:bodyPr/>
        <a:lstStyle/>
        <a:p>
          <a:r>
            <a:rPr lang="en-US" dirty="0"/>
            <a:t>Enhance</a:t>
          </a:r>
        </a:p>
      </dgm:t>
    </dgm:pt>
    <dgm:pt modelId="{818FE96A-5373-4163-BEFC-26BAD175827C}" type="parTrans" cxnId="{7D0E6586-29E8-4D4C-8BC2-D47425743261}">
      <dgm:prSet/>
      <dgm:spPr/>
      <dgm:t>
        <a:bodyPr/>
        <a:lstStyle/>
        <a:p>
          <a:endParaRPr lang="en-US"/>
        </a:p>
      </dgm:t>
    </dgm:pt>
    <dgm:pt modelId="{8151FAC5-5866-4F54-A853-632D1799BE44}" type="sibTrans" cxnId="{7D0E6586-29E8-4D4C-8BC2-D47425743261}">
      <dgm:prSet/>
      <dgm:spPr/>
      <dgm:t>
        <a:bodyPr/>
        <a:lstStyle/>
        <a:p>
          <a:endParaRPr lang="en-US"/>
        </a:p>
      </dgm:t>
    </dgm:pt>
    <dgm:pt modelId="{30610ED1-ECD0-42C1-8443-82E9BAD08935}">
      <dgm:prSet/>
      <dgm:spPr/>
      <dgm:t>
        <a:bodyPr/>
        <a:lstStyle/>
        <a:p>
          <a:r>
            <a:rPr lang="en-US" dirty="0"/>
            <a:t>Enhance ability to collect outcome and compliance monitoring data</a:t>
          </a:r>
        </a:p>
      </dgm:t>
    </dgm:pt>
    <dgm:pt modelId="{47744881-C74D-4279-A905-F213274597F4}" type="parTrans" cxnId="{945D137B-1289-439B-8C4D-F3915E380C1F}">
      <dgm:prSet/>
      <dgm:spPr/>
      <dgm:t>
        <a:bodyPr/>
        <a:lstStyle/>
        <a:p>
          <a:endParaRPr lang="en-US"/>
        </a:p>
      </dgm:t>
    </dgm:pt>
    <dgm:pt modelId="{3779A8CA-519C-4FC7-A876-0C0763CDA227}" type="sibTrans" cxnId="{945D137B-1289-439B-8C4D-F3915E380C1F}">
      <dgm:prSet/>
      <dgm:spPr/>
      <dgm:t>
        <a:bodyPr/>
        <a:lstStyle/>
        <a:p>
          <a:endParaRPr lang="en-US"/>
        </a:p>
      </dgm:t>
    </dgm:pt>
    <dgm:pt modelId="{CCD15B1F-941F-4458-AB90-B3ADFEC9D37A}">
      <dgm:prSet/>
      <dgm:spPr/>
      <dgm:t>
        <a:bodyPr/>
        <a:lstStyle/>
        <a:p>
          <a:r>
            <a:rPr lang="en-US" dirty="0"/>
            <a:t>Engage in</a:t>
          </a:r>
        </a:p>
      </dgm:t>
    </dgm:pt>
    <dgm:pt modelId="{55F229A7-6020-4BE8-9CF3-34D75FBDD0AC}" type="parTrans" cxnId="{16AE90F2-064A-4F24-8F49-C6F5D7F5B1A8}">
      <dgm:prSet/>
      <dgm:spPr/>
      <dgm:t>
        <a:bodyPr/>
        <a:lstStyle/>
        <a:p>
          <a:endParaRPr lang="en-US"/>
        </a:p>
      </dgm:t>
    </dgm:pt>
    <dgm:pt modelId="{B0E41766-CA77-412A-A22D-2E0531C6A302}" type="sibTrans" cxnId="{16AE90F2-064A-4F24-8F49-C6F5D7F5B1A8}">
      <dgm:prSet/>
      <dgm:spPr/>
      <dgm:t>
        <a:bodyPr/>
        <a:lstStyle/>
        <a:p>
          <a:endParaRPr lang="en-US"/>
        </a:p>
      </dgm:t>
    </dgm:pt>
    <dgm:pt modelId="{1BE3D512-C7BC-4BF2-BED4-7CC7B9845F66}">
      <dgm:prSet/>
      <dgm:spPr/>
      <dgm:t>
        <a:bodyPr/>
        <a:lstStyle/>
        <a:p>
          <a:r>
            <a:rPr lang="en-US" dirty="0"/>
            <a:t>Engage in organization development efforts to develop and use feedback loops and human centered design</a:t>
          </a:r>
        </a:p>
      </dgm:t>
    </dgm:pt>
    <dgm:pt modelId="{F37570ED-3E34-4491-9DC4-B29B4C0F588D}" type="parTrans" cxnId="{693BC582-08F6-496D-AFE2-FC00AEDA9EAA}">
      <dgm:prSet/>
      <dgm:spPr/>
      <dgm:t>
        <a:bodyPr/>
        <a:lstStyle/>
        <a:p>
          <a:endParaRPr lang="en-US"/>
        </a:p>
      </dgm:t>
    </dgm:pt>
    <dgm:pt modelId="{06408B22-8B79-4B98-B512-3052A045CC5C}" type="sibTrans" cxnId="{693BC582-08F6-496D-AFE2-FC00AEDA9EAA}">
      <dgm:prSet/>
      <dgm:spPr/>
      <dgm:t>
        <a:bodyPr/>
        <a:lstStyle/>
        <a:p>
          <a:endParaRPr lang="en-US"/>
        </a:p>
      </dgm:t>
    </dgm:pt>
    <dgm:pt modelId="{E3F22656-428E-4C8A-B279-17AC8389A233}">
      <dgm:prSet/>
      <dgm:spPr/>
      <dgm:t>
        <a:bodyPr/>
        <a:lstStyle/>
        <a:p>
          <a:r>
            <a:rPr lang="en-US" dirty="0"/>
            <a:t>Inventory and build</a:t>
          </a:r>
        </a:p>
      </dgm:t>
    </dgm:pt>
    <dgm:pt modelId="{F5DED0EC-7AEE-4043-A1B0-ECF85EB782BB}" type="parTrans" cxnId="{01EEAACA-E50B-4273-962F-33556B9A6EA5}">
      <dgm:prSet/>
      <dgm:spPr/>
      <dgm:t>
        <a:bodyPr/>
        <a:lstStyle/>
        <a:p>
          <a:endParaRPr lang="en-US"/>
        </a:p>
      </dgm:t>
    </dgm:pt>
    <dgm:pt modelId="{8028C514-3094-440B-8119-D64EE046B95B}" type="sibTrans" cxnId="{01EEAACA-E50B-4273-962F-33556B9A6EA5}">
      <dgm:prSet/>
      <dgm:spPr/>
      <dgm:t>
        <a:bodyPr/>
        <a:lstStyle/>
        <a:p>
          <a:endParaRPr lang="en-US"/>
        </a:p>
      </dgm:t>
    </dgm:pt>
    <dgm:pt modelId="{97F3F46C-92A2-4548-8950-FCC6E510C374}">
      <dgm:prSet/>
      <dgm:spPr/>
      <dgm:t>
        <a:bodyPr/>
        <a:lstStyle/>
        <a:p>
          <a:r>
            <a:rPr lang="en-US" dirty="0"/>
            <a:t>Inventory and build agreements around data sharing within and outside HMIS system</a:t>
          </a:r>
        </a:p>
      </dgm:t>
    </dgm:pt>
    <dgm:pt modelId="{740D0302-5824-4B50-8C23-C7A3235B3720}" type="parTrans" cxnId="{6D481724-DA7E-480B-ACED-A8FC6E27DF76}">
      <dgm:prSet/>
      <dgm:spPr/>
      <dgm:t>
        <a:bodyPr/>
        <a:lstStyle/>
        <a:p>
          <a:endParaRPr lang="en-US"/>
        </a:p>
      </dgm:t>
    </dgm:pt>
    <dgm:pt modelId="{F56C0CF0-9D63-4E78-9145-18748F560194}" type="sibTrans" cxnId="{6D481724-DA7E-480B-ACED-A8FC6E27DF76}">
      <dgm:prSet/>
      <dgm:spPr/>
      <dgm:t>
        <a:bodyPr/>
        <a:lstStyle/>
        <a:p>
          <a:endParaRPr lang="en-US"/>
        </a:p>
      </dgm:t>
    </dgm:pt>
    <dgm:pt modelId="{E9A7922C-405F-44A6-AFDB-CD6382E44D87}">
      <dgm:prSet/>
      <dgm:spPr/>
      <dgm:t>
        <a:bodyPr/>
        <a:lstStyle/>
        <a:p>
          <a:r>
            <a:rPr lang="en-US" dirty="0"/>
            <a:t>Develop</a:t>
          </a:r>
        </a:p>
      </dgm:t>
    </dgm:pt>
    <dgm:pt modelId="{4C13E3C6-5A9E-4F67-AFDD-93163214EAB6}" type="parTrans" cxnId="{D121E670-C43F-436D-81BC-A8E465817BA2}">
      <dgm:prSet/>
      <dgm:spPr/>
      <dgm:t>
        <a:bodyPr/>
        <a:lstStyle/>
        <a:p>
          <a:endParaRPr lang="en-US"/>
        </a:p>
      </dgm:t>
    </dgm:pt>
    <dgm:pt modelId="{81ABA6EA-775B-42D5-8116-E9A62B608BC5}" type="sibTrans" cxnId="{D121E670-C43F-436D-81BC-A8E465817BA2}">
      <dgm:prSet/>
      <dgm:spPr/>
      <dgm:t>
        <a:bodyPr/>
        <a:lstStyle/>
        <a:p>
          <a:endParaRPr lang="en-US"/>
        </a:p>
      </dgm:t>
    </dgm:pt>
    <dgm:pt modelId="{DF1D5D65-3D8E-445E-ABC2-90AE45C32617}">
      <dgm:prSet/>
      <dgm:spPr/>
      <dgm:t>
        <a:bodyPr/>
        <a:lstStyle/>
        <a:p>
          <a:r>
            <a:rPr lang="en-US" dirty="0"/>
            <a:t>Develop more comprehensive reports that track data quality and the efficiency, effectiveness and impact of services</a:t>
          </a:r>
        </a:p>
      </dgm:t>
    </dgm:pt>
    <dgm:pt modelId="{8DFBAFF6-2D04-4984-B122-D631A0FDD7F2}" type="parTrans" cxnId="{900AC26B-989D-4681-BC2D-80C95F705B06}">
      <dgm:prSet/>
      <dgm:spPr/>
      <dgm:t>
        <a:bodyPr/>
        <a:lstStyle/>
        <a:p>
          <a:endParaRPr lang="en-US"/>
        </a:p>
      </dgm:t>
    </dgm:pt>
    <dgm:pt modelId="{C1AE3987-1135-4380-B77E-4BC72FA20D1C}" type="sibTrans" cxnId="{900AC26B-989D-4681-BC2D-80C95F705B06}">
      <dgm:prSet/>
      <dgm:spPr/>
      <dgm:t>
        <a:bodyPr/>
        <a:lstStyle/>
        <a:p>
          <a:endParaRPr lang="en-US"/>
        </a:p>
      </dgm:t>
    </dgm:pt>
    <dgm:pt modelId="{C90D119D-1637-48A8-BEDA-414187067DC7}">
      <dgm:prSet/>
      <dgm:spPr/>
      <dgm:t>
        <a:bodyPr/>
        <a:lstStyle/>
        <a:p>
          <a:r>
            <a:rPr lang="en-US" dirty="0"/>
            <a:t>Create</a:t>
          </a:r>
        </a:p>
      </dgm:t>
    </dgm:pt>
    <dgm:pt modelId="{4087B7BC-658F-4020-B138-90EC30CA9327}" type="parTrans" cxnId="{452BEF5A-F90D-4D0E-8FB4-0C0FBC019265}">
      <dgm:prSet/>
      <dgm:spPr/>
      <dgm:t>
        <a:bodyPr/>
        <a:lstStyle/>
        <a:p>
          <a:endParaRPr lang="en-US"/>
        </a:p>
      </dgm:t>
    </dgm:pt>
    <dgm:pt modelId="{F28A7C15-D976-44E0-9D9C-2FF324619710}" type="sibTrans" cxnId="{452BEF5A-F90D-4D0E-8FB4-0C0FBC019265}">
      <dgm:prSet/>
      <dgm:spPr/>
      <dgm:t>
        <a:bodyPr/>
        <a:lstStyle/>
        <a:p>
          <a:endParaRPr lang="en-US"/>
        </a:p>
      </dgm:t>
    </dgm:pt>
    <dgm:pt modelId="{A3DA3AAF-59D8-42AA-9314-5B1322E9114A}">
      <dgm:prSet/>
      <dgm:spPr/>
      <dgm:t>
        <a:bodyPr/>
        <a:lstStyle/>
        <a:p>
          <a:r>
            <a:rPr lang="en-US" dirty="0"/>
            <a:t>Create a dashboard that looks at trends over time on agreed upon measures and outcomes</a:t>
          </a:r>
        </a:p>
      </dgm:t>
    </dgm:pt>
    <dgm:pt modelId="{0A9843B0-4482-4FCE-A41A-08CABF57C587}" type="parTrans" cxnId="{27F49DB6-5823-4D41-9469-6F50F8487E34}">
      <dgm:prSet/>
      <dgm:spPr/>
      <dgm:t>
        <a:bodyPr/>
        <a:lstStyle/>
        <a:p>
          <a:endParaRPr lang="en-US"/>
        </a:p>
      </dgm:t>
    </dgm:pt>
    <dgm:pt modelId="{AE68A80C-12B8-4CC1-BA29-7A3F7DA36BF8}" type="sibTrans" cxnId="{27F49DB6-5823-4D41-9469-6F50F8487E34}">
      <dgm:prSet/>
      <dgm:spPr/>
      <dgm:t>
        <a:bodyPr/>
        <a:lstStyle/>
        <a:p>
          <a:endParaRPr lang="en-US"/>
        </a:p>
      </dgm:t>
    </dgm:pt>
    <dgm:pt modelId="{5ACACBA9-3034-443B-A5FE-4F4C23351EF2}">
      <dgm:prSet/>
      <dgm:spPr/>
      <dgm:t>
        <a:bodyPr/>
        <a:lstStyle/>
        <a:p>
          <a:r>
            <a:rPr lang="en-US" dirty="0"/>
            <a:t>Define</a:t>
          </a:r>
        </a:p>
      </dgm:t>
    </dgm:pt>
    <dgm:pt modelId="{0874C2D4-7B16-44D2-84AE-601611383C31}" type="parTrans" cxnId="{D9DA5E5F-CBAA-4BF5-AD14-41C66B5A38CE}">
      <dgm:prSet/>
      <dgm:spPr/>
      <dgm:t>
        <a:bodyPr/>
        <a:lstStyle/>
        <a:p>
          <a:endParaRPr lang="en-US"/>
        </a:p>
      </dgm:t>
    </dgm:pt>
    <dgm:pt modelId="{36C7E267-FBDA-40CB-9A75-17A8AF901826}" type="sibTrans" cxnId="{D9DA5E5F-CBAA-4BF5-AD14-41C66B5A38CE}">
      <dgm:prSet/>
      <dgm:spPr/>
      <dgm:t>
        <a:bodyPr/>
        <a:lstStyle/>
        <a:p>
          <a:endParaRPr lang="en-US"/>
        </a:p>
      </dgm:t>
    </dgm:pt>
    <dgm:pt modelId="{749447F1-BC80-4584-8969-070F8869EBD5}">
      <dgm:prSet/>
      <dgm:spPr/>
      <dgm:t>
        <a:bodyPr/>
        <a:lstStyle/>
        <a:p>
          <a:r>
            <a:rPr lang="en-US" dirty="0"/>
            <a:t>Define who is responsible for data mining</a:t>
          </a:r>
        </a:p>
      </dgm:t>
    </dgm:pt>
    <dgm:pt modelId="{E3A016C3-49BC-49D9-B525-6D3F93B067CC}" type="parTrans" cxnId="{141B11C9-77C0-409C-B4B7-FF2D86F910D4}">
      <dgm:prSet/>
      <dgm:spPr/>
      <dgm:t>
        <a:bodyPr/>
        <a:lstStyle/>
        <a:p>
          <a:endParaRPr lang="en-US"/>
        </a:p>
      </dgm:t>
    </dgm:pt>
    <dgm:pt modelId="{BA43034E-1F79-4343-8220-DA9C84462CEE}" type="sibTrans" cxnId="{141B11C9-77C0-409C-B4B7-FF2D86F910D4}">
      <dgm:prSet/>
      <dgm:spPr/>
      <dgm:t>
        <a:bodyPr/>
        <a:lstStyle/>
        <a:p>
          <a:endParaRPr lang="en-US"/>
        </a:p>
      </dgm:t>
    </dgm:pt>
    <dgm:pt modelId="{A438F3C3-5EA3-48F5-926B-841649BFDAC6}" type="pres">
      <dgm:prSet presAssocID="{DAA727F4-FBCD-4BFA-81BF-998CE1ACC074}" presName="Name0" presStyleCnt="0">
        <dgm:presLayoutVars>
          <dgm:dir/>
          <dgm:animLvl val="lvl"/>
          <dgm:resizeHandles val="exact"/>
        </dgm:presLayoutVars>
      </dgm:prSet>
      <dgm:spPr/>
    </dgm:pt>
    <dgm:pt modelId="{DEF98834-EFFC-432B-85A3-4F4424F58613}" type="pres">
      <dgm:prSet presAssocID="{3A46EA91-5008-457A-8BDA-37D2398886A0}" presName="linNode" presStyleCnt="0"/>
      <dgm:spPr/>
    </dgm:pt>
    <dgm:pt modelId="{68AABFBB-3B78-408D-A72D-06BCAAF3C24E}" type="pres">
      <dgm:prSet presAssocID="{3A46EA91-5008-457A-8BDA-37D2398886A0}" presName="parentText" presStyleLbl="node1" presStyleIdx="0" presStyleCnt="6">
        <dgm:presLayoutVars>
          <dgm:chMax val="1"/>
          <dgm:bulletEnabled val="1"/>
        </dgm:presLayoutVars>
      </dgm:prSet>
      <dgm:spPr/>
    </dgm:pt>
    <dgm:pt modelId="{7849984C-BF3A-4B60-88D0-D4A4DA2BF5D9}" type="pres">
      <dgm:prSet presAssocID="{3A46EA91-5008-457A-8BDA-37D2398886A0}" presName="descendantText" presStyleLbl="alignAccFollowNode1" presStyleIdx="0" presStyleCnt="6">
        <dgm:presLayoutVars>
          <dgm:bulletEnabled val="1"/>
        </dgm:presLayoutVars>
      </dgm:prSet>
      <dgm:spPr/>
    </dgm:pt>
    <dgm:pt modelId="{3EA73545-0258-4CDA-914B-8B06DE6D1CBC}" type="pres">
      <dgm:prSet presAssocID="{8151FAC5-5866-4F54-A853-632D1799BE44}" presName="sp" presStyleCnt="0"/>
      <dgm:spPr/>
    </dgm:pt>
    <dgm:pt modelId="{DB997AAA-769A-4527-882F-7A6E457C7F3C}" type="pres">
      <dgm:prSet presAssocID="{CCD15B1F-941F-4458-AB90-B3ADFEC9D37A}" presName="linNode" presStyleCnt="0"/>
      <dgm:spPr/>
    </dgm:pt>
    <dgm:pt modelId="{2F41E709-E1B3-4F01-BDAF-F37DB1CF2105}" type="pres">
      <dgm:prSet presAssocID="{CCD15B1F-941F-4458-AB90-B3ADFEC9D37A}" presName="parentText" presStyleLbl="node1" presStyleIdx="1" presStyleCnt="6">
        <dgm:presLayoutVars>
          <dgm:chMax val="1"/>
          <dgm:bulletEnabled val="1"/>
        </dgm:presLayoutVars>
      </dgm:prSet>
      <dgm:spPr/>
    </dgm:pt>
    <dgm:pt modelId="{8E191676-2B4C-49B3-BB63-8A0F12F8F3B7}" type="pres">
      <dgm:prSet presAssocID="{CCD15B1F-941F-4458-AB90-B3ADFEC9D37A}" presName="descendantText" presStyleLbl="alignAccFollowNode1" presStyleIdx="1" presStyleCnt="6">
        <dgm:presLayoutVars>
          <dgm:bulletEnabled val="1"/>
        </dgm:presLayoutVars>
      </dgm:prSet>
      <dgm:spPr/>
    </dgm:pt>
    <dgm:pt modelId="{2A16EFD1-6E59-4F91-9C41-8BCDED81905B}" type="pres">
      <dgm:prSet presAssocID="{B0E41766-CA77-412A-A22D-2E0531C6A302}" presName="sp" presStyleCnt="0"/>
      <dgm:spPr/>
    </dgm:pt>
    <dgm:pt modelId="{4B3C7F05-FCD3-447E-BC69-FF7BF63E8B91}" type="pres">
      <dgm:prSet presAssocID="{E3F22656-428E-4C8A-B279-17AC8389A233}" presName="linNode" presStyleCnt="0"/>
      <dgm:spPr/>
    </dgm:pt>
    <dgm:pt modelId="{848C8730-E7EE-4D4D-9D61-62887CEF0E4D}" type="pres">
      <dgm:prSet presAssocID="{E3F22656-428E-4C8A-B279-17AC8389A233}" presName="parentText" presStyleLbl="node1" presStyleIdx="2" presStyleCnt="6">
        <dgm:presLayoutVars>
          <dgm:chMax val="1"/>
          <dgm:bulletEnabled val="1"/>
        </dgm:presLayoutVars>
      </dgm:prSet>
      <dgm:spPr/>
    </dgm:pt>
    <dgm:pt modelId="{4E2C8A62-D093-45F5-AF61-D2A4C34F626F}" type="pres">
      <dgm:prSet presAssocID="{E3F22656-428E-4C8A-B279-17AC8389A233}" presName="descendantText" presStyleLbl="alignAccFollowNode1" presStyleIdx="2" presStyleCnt="6">
        <dgm:presLayoutVars>
          <dgm:bulletEnabled val="1"/>
        </dgm:presLayoutVars>
      </dgm:prSet>
      <dgm:spPr/>
    </dgm:pt>
    <dgm:pt modelId="{739996DD-B8F7-478D-AD4B-8D313E478BF2}" type="pres">
      <dgm:prSet presAssocID="{8028C514-3094-440B-8119-D64EE046B95B}" presName="sp" presStyleCnt="0"/>
      <dgm:spPr/>
    </dgm:pt>
    <dgm:pt modelId="{0ADD06A3-394D-4940-AA62-BDCBE7902F33}" type="pres">
      <dgm:prSet presAssocID="{E9A7922C-405F-44A6-AFDB-CD6382E44D87}" presName="linNode" presStyleCnt="0"/>
      <dgm:spPr/>
    </dgm:pt>
    <dgm:pt modelId="{11577048-DC7A-42B8-B5E0-E8420F56D335}" type="pres">
      <dgm:prSet presAssocID="{E9A7922C-405F-44A6-AFDB-CD6382E44D87}" presName="parentText" presStyleLbl="node1" presStyleIdx="3" presStyleCnt="6">
        <dgm:presLayoutVars>
          <dgm:chMax val="1"/>
          <dgm:bulletEnabled val="1"/>
        </dgm:presLayoutVars>
      </dgm:prSet>
      <dgm:spPr/>
    </dgm:pt>
    <dgm:pt modelId="{041E6738-BAAA-4DC2-B56F-15B446899D21}" type="pres">
      <dgm:prSet presAssocID="{E9A7922C-405F-44A6-AFDB-CD6382E44D87}" presName="descendantText" presStyleLbl="alignAccFollowNode1" presStyleIdx="3" presStyleCnt="6">
        <dgm:presLayoutVars>
          <dgm:bulletEnabled val="1"/>
        </dgm:presLayoutVars>
      </dgm:prSet>
      <dgm:spPr/>
    </dgm:pt>
    <dgm:pt modelId="{2877A39F-6FB5-4BA7-9A69-E04B9B461864}" type="pres">
      <dgm:prSet presAssocID="{81ABA6EA-775B-42D5-8116-E9A62B608BC5}" presName="sp" presStyleCnt="0"/>
      <dgm:spPr/>
    </dgm:pt>
    <dgm:pt modelId="{2F8CE421-335E-4F09-BA51-D8825BC90035}" type="pres">
      <dgm:prSet presAssocID="{C90D119D-1637-48A8-BEDA-414187067DC7}" presName="linNode" presStyleCnt="0"/>
      <dgm:spPr/>
    </dgm:pt>
    <dgm:pt modelId="{CE7BA03E-836D-42B6-A9FE-D33F665220EB}" type="pres">
      <dgm:prSet presAssocID="{C90D119D-1637-48A8-BEDA-414187067DC7}" presName="parentText" presStyleLbl="node1" presStyleIdx="4" presStyleCnt="6">
        <dgm:presLayoutVars>
          <dgm:chMax val="1"/>
          <dgm:bulletEnabled val="1"/>
        </dgm:presLayoutVars>
      </dgm:prSet>
      <dgm:spPr/>
    </dgm:pt>
    <dgm:pt modelId="{9BFEF093-9938-4445-BC47-6AFDF47A22F2}" type="pres">
      <dgm:prSet presAssocID="{C90D119D-1637-48A8-BEDA-414187067DC7}" presName="descendantText" presStyleLbl="alignAccFollowNode1" presStyleIdx="4" presStyleCnt="6">
        <dgm:presLayoutVars>
          <dgm:bulletEnabled val="1"/>
        </dgm:presLayoutVars>
      </dgm:prSet>
      <dgm:spPr/>
    </dgm:pt>
    <dgm:pt modelId="{7299D0E7-BF8A-40E0-A226-E00B276402CE}" type="pres">
      <dgm:prSet presAssocID="{F28A7C15-D976-44E0-9D9C-2FF324619710}" presName="sp" presStyleCnt="0"/>
      <dgm:spPr/>
    </dgm:pt>
    <dgm:pt modelId="{69ED8A6C-AD53-458F-A516-8C7A9B0B47E6}" type="pres">
      <dgm:prSet presAssocID="{5ACACBA9-3034-443B-A5FE-4F4C23351EF2}" presName="linNode" presStyleCnt="0"/>
      <dgm:spPr/>
    </dgm:pt>
    <dgm:pt modelId="{63DBD97C-7F79-45E0-BA82-8DA2799DE73C}" type="pres">
      <dgm:prSet presAssocID="{5ACACBA9-3034-443B-A5FE-4F4C23351EF2}" presName="parentText" presStyleLbl="node1" presStyleIdx="5" presStyleCnt="6">
        <dgm:presLayoutVars>
          <dgm:chMax val="1"/>
          <dgm:bulletEnabled val="1"/>
        </dgm:presLayoutVars>
      </dgm:prSet>
      <dgm:spPr/>
    </dgm:pt>
    <dgm:pt modelId="{1AF51B30-886A-492C-8D19-5C17D28FAA09}" type="pres">
      <dgm:prSet presAssocID="{5ACACBA9-3034-443B-A5FE-4F4C23351EF2}" presName="descendantText" presStyleLbl="alignAccFollowNode1" presStyleIdx="5" presStyleCnt="6">
        <dgm:presLayoutVars>
          <dgm:bulletEnabled val="1"/>
        </dgm:presLayoutVars>
      </dgm:prSet>
      <dgm:spPr/>
    </dgm:pt>
  </dgm:ptLst>
  <dgm:cxnLst>
    <dgm:cxn modelId="{F0D8F20C-BE15-4CFC-BED2-C267BAC7D426}" type="presOf" srcId="{5ACACBA9-3034-443B-A5FE-4F4C23351EF2}" destId="{63DBD97C-7F79-45E0-BA82-8DA2799DE73C}" srcOrd="0" destOrd="0" presId="urn:microsoft.com/office/officeart/2005/8/layout/vList5"/>
    <dgm:cxn modelId="{A8D6851C-F7AD-4E5D-8AC4-E133EB592E6B}" type="presOf" srcId="{E3F22656-428E-4C8A-B279-17AC8389A233}" destId="{848C8730-E7EE-4D4D-9D61-62887CEF0E4D}" srcOrd="0" destOrd="0" presId="urn:microsoft.com/office/officeart/2005/8/layout/vList5"/>
    <dgm:cxn modelId="{3B5EB91F-AC8B-4461-9E34-ADA0715226F1}" type="presOf" srcId="{DAA727F4-FBCD-4BFA-81BF-998CE1ACC074}" destId="{A438F3C3-5EA3-48F5-926B-841649BFDAC6}" srcOrd="0" destOrd="0" presId="urn:microsoft.com/office/officeart/2005/8/layout/vList5"/>
    <dgm:cxn modelId="{6D481724-DA7E-480B-ACED-A8FC6E27DF76}" srcId="{E3F22656-428E-4C8A-B279-17AC8389A233}" destId="{97F3F46C-92A2-4548-8950-FCC6E510C374}" srcOrd="0" destOrd="0" parTransId="{740D0302-5824-4B50-8C23-C7A3235B3720}" sibTransId="{F56C0CF0-9D63-4E78-9145-18748F560194}"/>
    <dgm:cxn modelId="{E6646325-C83B-4D70-9433-D0CA79CB9749}" type="presOf" srcId="{97F3F46C-92A2-4548-8950-FCC6E510C374}" destId="{4E2C8A62-D093-45F5-AF61-D2A4C34F626F}" srcOrd="0" destOrd="0" presId="urn:microsoft.com/office/officeart/2005/8/layout/vList5"/>
    <dgm:cxn modelId="{D9DA5E5F-CBAA-4BF5-AD14-41C66B5A38CE}" srcId="{DAA727F4-FBCD-4BFA-81BF-998CE1ACC074}" destId="{5ACACBA9-3034-443B-A5FE-4F4C23351EF2}" srcOrd="5" destOrd="0" parTransId="{0874C2D4-7B16-44D2-84AE-601611383C31}" sibTransId="{36C7E267-FBDA-40CB-9A75-17A8AF901826}"/>
    <dgm:cxn modelId="{28A9FE61-EDEB-426E-BEDD-2F49F80BFDDF}" type="presOf" srcId="{3A46EA91-5008-457A-8BDA-37D2398886A0}" destId="{68AABFBB-3B78-408D-A72D-06BCAAF3C24E}" srcOrd="0" destOrd="0" presId="urn:microsoft.com/office/officeart/2005/8/layout/vList5"/>
    <dgm:cxn modelId="{E3657D47-771A-41CC-B7CE-34966A27590A}" type="presOf" srcId="{DF1D5D65-3D8E-445E-ABC2-90AE45C32617}" destId="{041E6738-BAAA-4DC2-B56F-15B446899D21}" srcOrd="0" destOrd="0" presId="urn:microsoft.com/office/officeart/2005/8/layout/vList5"/>
    <dgm:cxn modelId="{8FE43669-8190-4BBF-8B00-E4FA597A9D7D}" type="presOf" srcId="{CCD15B1F-941F-4458-AB90-B3ADFEC9D37A}" destId="{2F41E709-E1B3-4F01-BDAF-F37DB1CF2105}" srcOrd="0" destOrd="0" presId="urn:microsoft.com/office/officeart/2005/8/layout/vList5"/>
    <dgm:cxn modelId="{900AC26B-989D-4681-BC2D-80C95F705B06}" srcId="{E9A7922C-405F-44A6-AFDB-CD6382E44D87}" destId="{DF1D5D65-3D8E-445E-ABC2-90AE45C32617}" srcOrd="0" destOrd="0" parTransId="{8DFBAFF6-2D04-4984-B122-D631A0FDD7F2}" sibTransId="{C1AE3987-1135-4380-B77E-4BC72FA20D1C}"/>
    <dgm:cxn modelId="{DF56104D-8984-49F3-AE46-30938BC1D09F}" type="presOf" srcId="{1BE3D512-C7BC-4BF2-BED4-7CC7B9845F66}" destId="{8E191676-2B4C-49B3-BB63-8A0F12F8F3B7}" srcOrd="0" destOrd="0" presId="urn:microsoft.com/office/officeart/2005/8/layout/vList5"/>
    <dgm:cxn modelId="{D121E670-C43F-436D-81BC-A8E465817BA2}" srcId="{DAA727F4-FBCD-4BFA-81BF-998CE1ACC074}" destId="{E9A7922C-405F-44A6-AFDB-CD6382E44D87}" srcOrd="3" destOrd="0" parTransId="{4C13E3C6-5A9E-4F67-AFDD-93163214EAB6}" sibTransId="{81ABA6EA-775B-42D5-8116-E9A62B608BC5}"/>
    <dgm:cxn modelId="{452BEF5A-F90D-4D0E-8FB4-0C0FBC019265}" srcId="{DAA727F4-FBCD-4BFA-81BF-998CE1ACC074}" destId="{C90D119D-1637-48A8-BEDA-414187067DC7}" srcOrd="4" destOrd="0" parTransId="{4087B7BC-658F-4020-B138-90EC30CA9327}" sibTransId="{F28A7C15-D976-44E0-9D9C-2FF324619710}"/>
    <dgm:cxn modelId="{945D137B-1289-439B-8C4D-F3915E380C1F}" srcId="{3A46EA91-5008-457A-8BDA-37D2398886A0}" destId="{30610ED1-ECD0-42C1-8443-82E9BAD08935}" srcOrd="0" destOrd="0" parTransId="{47744881-C74D-4279-A905-F213274597F4}" sibTransId="{3779A8CA-519C-4FC7-A876-0C0763CDA227}"/>
    <dgm:cxn modelId="{D5E2E17C-133F-4032-98DB-403E6A173BDE}" type="presOf" srcId="{E9A7922C-405F-44A6-AFDB-CD6382E44D87}" destId="{11577048-DC7A-42B8-B5E0-E8420F56D335}" srcOrd="0" destOrd="0" presId="urn:microsoft.com/office/officeart/2005/8/layout/vList5"/>
    <dgm:cxn modelId="{693BC582-08F6-496D-AFE2-FC00AEDA9EAA}" srcId="{CCD15B1F-941F-4458-AB90-B3ADFEC9D37A}" destId="{1BE3D512-C7BC-4BF2-BED4-7CC7B9845F66}" srcOrd="0" destOrd="0" parTransId="{F37570ED-3E34-4491-9DC4-B29B4C0F588D}" sibTransId="{06408B22-8B79-4B98-B512-3052A045CC5C}"/>
    <dgm:cxn modelId="{7D0E6586-29E8-4D4C-8BC2-D47425743261}" srcId="{DAA727F4-FBCD-4BFA-81BF-998CE1ACC074}" destId="{3A46EA91-5008-457A-8BDA-37D2398886A0}" srcOrd="0" destOrd="0" parTransId="{818FE96A-5373-4163-BEFC-26BAD175827C}" sibTransId="{8151FAC5-5866-4F54-A853-632D1799BE44}"/>
    <dgm:cxn modelId="{07DEE488-0ACF-46E4-8664-942D12F84A6F}" type="presOf" srcId="{A3DA3AAF-59D8-42AA-9314-5B1322E9114A}" destId="{9BFEF093-9938-4445-BC47-6AFDF47A22F2}" srcOrd="0" destOrd="0" presId="urn:microsoft.com/office/officeart/2005/8/layout/vList5"/>
    <dgm:cxn modelId="{67C42A8F-0A63-4635-843E-D540683E0596}" type="presOf" srcId="{30610ED1-ECD0-42C1-8443-82E9BAD08935}" destId="{7849984C-BF3A-4B60-88D0-D4A4DA2BF5D9}" srcOrd="0" destOrd="0" presId="urn:microsoft.com/office/officeart/2005/8/layout/vList5"/>
    <dgm:cxn modelId="{27F49DB6-5823-4D41-9469-6F50F8487E34}" srcId="{C90D119D-1637-48A8-BEDA-414187067DC7}" destId="{A3DA3AAF-59D8-42AA-9314-5B1322E9114A}" srcOrd="0" destOrd="0" parTransId="{0A9843B0-4482-4FCE-A41A-08CABF57C587}" sibTransId="{AE68A80C-12B8-4CC1-BA29-7A3F7DA36BF8}"/>
    <dgm:cxn modelId="{E08E65C1-D685-444F-89AC-A2FD6482C7AE}" type="presOf" srcId="{C90D119D-1637-48A8-BEDA-414187067DC7}" destId="{CE7BA03E-836D-42B6-A9FE-D33F665220EB}" srcOrd="0" destOrd="0" presId="urn:microsoft.com/office/officeart/2005/8/layout/vList5"/>
    <dgm:cxn modelId="{DFF3D8C6-BB03-45CF-B3BE-7FA33DB8525D}" type="presOf" srcId="{749447F1-BC80-4584-8969-070F8869EBD5}" destId="{1AF51B30-886A-492C-8D19-5C17D28FAA09}" srcOrd="0" destOrd="0" presId="urn:microsoft.com/office/officeart/2005/8/layout/vList5"/>
    <dgm:cxn modelId="{141B11C9-77C0-409C-B4B7-FF2D86F910D4}" srcId="{5ACACBA9-3034-443B-A5FE-4F4C23351EF2}" destId="{749447F1-BC80-4584-8969-070F8869EBD5}" srcOrd="0" destOrd="0" parTransId="{E3A016C3-49BC-49D9-B525-6D3F93B067CC}" sibTransId="{BA43034E-1F79-4343-8220-DA9C84462CEE}"/>
    <dgm:cxn modelId="{01EEAACA-E50B-4273-962F-33556B9A6EA5}" srcId="{DAA727F4-FBCD-4BFA-81BF-998CE1ACC074}" destId="{E3F22656-428E-4C8A-B279-17AC8389A233}" srcOrd="2" destOrd="0" parTransId="{F5DED0EC-7AEE-4043-A1B0-ECF85EB782BB}" sibTransId="{8028C514-3094-440B-8119-D64EE046B95B}"/>
    <dgm:cxn modelId="{16AE90F2-064A-4F24-8F49-C6F5D7F5B1A8}" srcId="{DAA727F4-FBCD-4BFA-81BF-998CE1ACC074}" destId="{CCD15B1F-941F-4458-AB90-B3ADFEC9D37A}" srcOrd="1" destOrd="0" parTransId="{55F229A7-6020-4BE8-9CF3-34D75FBDD0AC}" sibTransId="{B0E41766-CA77-412A-A22D-2E0531C6A302}"/>
    <dgm:cxn modelId="{F50962BE-2D9E-4800-9EDB-D71A3673A9DE}" type="presParOf" srcId="{A438F3C3-5EA3-48F5-926B-841649BFDAC6}" destId="{DEF98834-EFFC-432B-85A3-4F4424F58613}" srcOrd="0" destOrd="0" presId="urn:microsoft.com/office/officeart/2005/8/layout/vList5"/>
    <dgm:cxn modelId="{443FB295-A28B-4932-977E-DA085B68CE4E}" type="presParOf" srcId="{DEF98834-EFFC-432B-85A3-4F4424F58613}" destId="{68AABFBB-3B78-408D-A72D-06BCAAF3C24E}" srcOrd="0" destOrd="0" presId="urn:microsoft.com/office/officeart/2005/8/layout/vList5"/>
    <dgm:cxn modelId="{CA1B4FA2-A0E7-4FA0-8716-93FEBF95D73F}" type="presParOf" srcId="{DEF98834-EFFC-432B-85A3-4F4424F58613}" destId="{7849984C-BF3A-4B60-88D0-D4A4DA2BF5D9}" srcOrd="1" destOrd="0" presId="urn:microsoft.com/office/officeart/2005/8/layout/vList5"/>
    <dgm:cxn modelId="{4AD64C9E-3027-4802-9B2D-E4A7F3C70FF1}" type="presParOf" srcId="{A438F3C3-5EA3-48F5-926B-841649BFDAC6}" destId="{3EA73545-0258-4CDA-914B-8B06DE6D1CBC}" srcOrd="1" destOrd="0" presId="urn:microsoft.com/office/officeart/2005/8/layout/vList5"/>
    <dgm:cxn modelId="{02B27686-2415-411D-A8CC-B967B4F07BCB}" type="presParOf" srcId="{A438F3C3-5EA3-48F5-926B-841649BFDAC6}" destId="{DB997AAA-769A-4527-882F-7A6E457C7F3C}" srcOrd="2" destOrd="0" presId="urn:microsoft.com/office/officeart/2005/8/layout/vList5"/>
    <dgm:cxn modelId="{7E91C74D-8013-4DEE-BD1E-824F0A2742EE}" type="presParOf" srcId="{DB997AAA-769A-4527-882F-7A6E457C7F3C}" destId="{2F41E709-E1B3-4F01-BDAF-F37DB1CF2105}" srcOrd="0" destOrd="0" presId="urn:microsoft.com/office/officeart/2005/8/layout/vList5"/>
    <dgm:cxn modelId="{DAD72D74-3815-40D3-96B9-81A7313E4FBB}" type="presParOf" srcId="{DB997AAA-769A-4527-882F-7A6E457C7F3C}" destId="{8E191676-2B4C-49B3-BB63-8A0F12F8F3B7}" srcOrd="1" destOrd="0" presId="urn:microsoft.com/office/officeart/2005/8/layout/vList5"/>
    <dgm:cxn modelId="{98C27EE2-983E-41AE-AA55-54094A7E24DB}" type="presParOf" srcId="{A438F3C3-5EA3-48F5-926B-841649BFDAC6}" destId="{2A16EFD1-6E59-4F91-9C41-8BCDED81905B}" srcOrd="3" destOrd="0" presId="urn:microsoft.com/office/officeart/2005/8/layout/vList5"/>
    <dgm:cxn modelId="{C1931B2F-BE30-43E8-8721-55E113A3F0E8}" type="presParOf" srcId="{A438F3C3-5EA3-48F5-926B-841649BFDAC6}" destId="{4B3C7F05-FCD3-447E-BC69-FF7BF63E8B91}" srcOrd="4" destOrd="0" presId="urn:microsoft.com/office/officeart/2005/8/layout/vList5"/>
    <dgm:cxn modelId="{A418344F-2273-40B3-A32D-EEE243810F33}" type="presParOf" srcId="{4B3C7F05-FCD3-447E-BC69-FF7BF63E8B91}" destId="{848C8730-E7EE-4D4D-9D61-62887CEF0E4D}" srcOrd="0" destOrd="0" presId="urn:microsoft.com/office/officeart/2005/8/layout/vList5"/>
    <dgm:cxn modelId="{6F71F7B4-12B0-4901-B602-9B2F97833335}" type="presParOf" srcId="{4B3C7F05-FCD3-447E-BC69-FF7BF63E8B91}" destId="{4E2C8A62-D093-45F5-AF61-D2A4C34F626F}" srcOrd="1" destOrd="0" presId="urn:microsoft.com/office/officeart/2005/8/layout/vList5"/>
    <dgm:cxn modelId="{25F042F8-BFFE-4864-98AE-FF01C5FDDCF4}" type="presParOf" srcId="{A438F3C3-5EA3-48F5-926B-841649BFDAC6}" destId="{739996DD-B8F7-478D-AD4B-8D313E478BF2}" srcOrd="5" destOrd="0" presId="urn:microsoft.com/office/officeart/2005/8/layout/vList5"/>
    <dgm:cxn modelId="{952333FD-290E-4479-A394-4D3632525066}" type="presParOf" srcId="{A438F3C3-5EA3-48F5-926B-841649BFDAC6}" destId="{0ADD06A3-394D-4940-AA62-BDCBE7902F33}" srcOrd="6" destOrd="0" presId="urn:microsoft.com/office/officeart/2005/8/layout/vList5"/>
    <dgm:cxn modelId="{4237DBBC-1115-4923-99CE-2BE164C74406}" type="presParOf" srcId="{0ADD06A3-394D-4940-AA62-BDCBE7902F33}" destId="{11577048-DC7A-42B8-B5E0-E8420F56D335}" srcOrd="0" destOrd="0" presId="urn:microsoft.com/office/officeart/2005/8/layout/vList5"/>
    <dgm:cxn modelId="{38D0F8FA-5A04-48FE-87AE-8882F9DDBA07}" type="presParOf" srcId="{0ADD06A3-394D-4940-AA62-BDCBE7902F33}" destId="{041E6738-BAAA-4DC2-B56F-15B446899D21}" srcOrd="1" destOrd="0" presId="urn:microsoft.com/office/officeart/2005/8/layout/vList5"/>
    <dgm:cxn modelId="{D2142E50-7B6A-43E8-B41C-9D9C30333DF1}" type="presParOf" srcId="{A438F3C3-5EA3-48F5-926B-841649BFDAC6}" destId="{2877A39F-6FB5-4BA7-9A69-E04B9B461864}" srcOrd="7" destOrd="0" presId="urn:microsoft.com/office/officeart/2005/8/layout/vList5"/>
    <dgm:cxn modelId="{DED381C3-EF76-4F04-9214-0463A7C74988}" type="presParOf" srcId="{A438F3C3-5EA3-48F5-926B-841649BFDAC6}" destId="{2F8CE421-335E-4F09-BA51-D8825BC90035}" srcOrd="8" destOrd="0" presId="urn:microsoft.com/office/officeart/2005/8/layout/vList5"/>
    <dgm:cxn modelId="{5316F064-CFDF-4FD3-996B-FDB598053B52}" type="presParOf" srcId="{2F8CE421-335E-4F09-BA51-D8825BC90035}" destId="{CE7BA03E-836D-42B6-A9FE-D33F665220EB}" srcOrd="0" destOrd="0" presId="urn:microsoft.com/office/officeart/2005/8/layout/vList5"/>
    <dgm:cxn modelId="{60DF35E8-BBDA-4FB3-AF39-90240176EEE0}" type="presParOf" srcId="{2F8CE421-335E-4F09-BA51-D8825BC90035}" destId="{9BFEF093-9938-4445-BC47-6AFDF47A22F2}" srcOrd="1" destOrd="0" presId="urn:microsoft.com/office/officeart/2005/8/layout/vList5"/>
    <dgm:cxn modelId="{7521F562-6789-4C9F-AADB-02D4967CC30A}" type="presParOf" srcId="{A438F3C3-5EA3-48F5-926B-841649BFDAC6}" destId="{7299D0E7-BF8A-40E0-A226-E00B276402CE}" srcOrd="9" destOrd="0" presId="urn:microsoft.com/office/officeart/2005/8/layout/vList5"/>
    <dgm:cxn modelId="{377D61CB-DB44-45BB-892B-833A0684B012}" type="presParOf" srcId="{A438F3C3-5EA3-48F5-926B-841649BFDAC6}" destId="{69ED8A6C-AD53-458F-A516-8C7A9B0B47E6}" srcOrd="10" destOrd="0" presId="urn:microsoft.com/office/officeart/2005/8/layout/vList5"/>
    <dgm:cxn modelId="{40A56B5C-24D1-4A3B-A66A-FAE173561289}" type="presParOf" srcId="{69ED8A6C-AD53-458F-A516-8C7A9B0B47E6}" destId="{63DBD97C-7F79-45E0-BA82-8DA2799DE73C}" srcOrd="0" destOrd="0" presId="urn:microsoft.com/office/officeart/2005/8/layout/vList5"/>
    <dgm:cxn modelId="{9BD4F515-54D4-487B-A967-FE99E35ABA81}" type="presParOf" srcId="{69ED8A6C-AD53-458F-A516-8C7A9B0B47E6}" destId="{1AF51B30-886A-492C-8D19-5C17D28FAA0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FA8742-739D-4528-A7E9-BF6FF8866BAA}" type="doc">
      <dgm:prSet loTypeId="urn:microsoft.com/office/officeart/2016/7/layout/VerticalHollowActionList" loCatId="List" qsTypeId="urn:microsoft.com/office/officeart/2005/8/quickstyle/simple4" qsCatId="simple" csTypeId="urn:microsoft.com/office/officeart/2005/8/colors/colorful5" csCatId="colorful"/>
      <dgm:spPr/>
      <dgm:t>
        <a:bodyPr/>
        <a:lstStyle/>
        <a:p>
          <a:endParaRPr lang="en-US"/>
        </a:p>
      </dgm:t>
    </dgm:pt>
    <dgm:pt modelId="{7C00946E-19F3-4AA3-BD6E-70D0D7875562}">
      <dgm:prSet/>
      <dgm:spPr/>
      <dgm:t>
        <a:bodyPr/>
        <a:lstStyle/>
        <a:p>
          <a:r>
            <a:rPr lang="en-US" dirty="0"/>
            <a:t>Finalize</a:t>
          </a:r>
        </a:p>
      </dgm:t>
    </dgm:pt>
    <dgm:pt modelId="{5BE83EBF-823A-4147-9824-440B0EAAE8B9}" type="parTrans" cxnId="{87BFA7FF-A98E-4845-BA31-A78793648253}">
      <dgm:prSet/>
      <dgm:spPr/>
      <dgm:t>
        <a:bodyPr/>
        <a:lstStyle/>
        <a:p>
          <a:endParaRPr lang="en-US"/>
        </a:p>
      </dgm:t>
    </dgm:pt>
    <dgm:pt modelId="{907E19A2-1823-4E32-A38D-6D1F08AFDDA6}" type="sibTrans" cxnId="{87BFA7FF-A98E-4845-BA31-A78793648253}">
      <dgm:prSet/>
      <dgm:spPr/>
      <dgm:t>
        <a:bodyPr/>
        <a:lstStyle/>
        <a:p>
          <a:endParaRPr lang="en-US"/>
        </a:p>
      </dgm:t>
    </dgm:pt>
    <dgm:pt modelId="{23F7404F-C9EB-4CDF-B5A8-EC103B7E11D2}">
      <dgm:prSet/>
      <dgm:spPr/>
      <dgm:t>
        <a:bodyPr/>
        <a:lstStyle/>
        <a:p>
          <a:r>
            <a:rPr lang="en-US" dirty="0"/>
            <a:t>Finalize 5-year strategic Plan</a:t>
          </a:r>
        </a:p>
      </dgm:t>
    </dgm:pt>
    <dgm:pt modelId="{3D2E1DC7-34A5-4A8F-89D9-AC3ECFF0FEAD}" type="parTrans" cxnId="{2AD9B560-872C-4EFD-95DC-0A0B4D4E859B}">
      <dgm:prSet/>
      <dgm:spPr/>
      <dgm:t>
        <a:bodyPr/>
        <a:lstStyle/>
        <a:p>
          <a:endParaRPr lang="en-US"/>
        </a:p>
      </dgm:t>
    </dgm:pt>
    <dgm:pt modelId="{1568A828-2560-4E59-BB71-817F556BB862}" type="sibTrans" cxnId="{2AD9B560-872C-4EFD-95DC-0A0B4D4E859B}">
      <dgm:prSet/>
      <dgm:spPr/>
      <dgm:t>
        <a:bodyPr/>
        <a:lstStyle/>
        <a:p>
          <a:endParaRPr lang="en-US"/>
        </a:p>
      </dgm:t>
    </dgm:pt>
    <dgm:pt modelId="{4CFCADAA-FC9F-46F0-9382-4C8D07487689}">
      <dgm:prSet/>
      <dgm:spPr/>
      <dgm:t>
        <a:bodyPr/>
        <a:lstStyle/>
        <a:p>
          <a:r>
            <a:rPr lang="en-US" dirty="0"/>
            <a:t>Advocate</a:t>
          </a:r>
        </a:p>
      </dgm:t>
    </dgm:pt>
    <dgm:pt modelId="{6792B8E6-E25A-40A1-8C93-48DE265D53EC}" type="parTrans" cxnId="{05EFF5DF-E55E-4729-BE7E-0D2426D98388}">
      <dgm:prSet/>
      <dgm:spPr/>
      <dgm:t>
        <a:bodyPr/>
        <a:lstStyle/>
        <a:p>
          <a:endParaRPr lang="en-US"/>
        </a:p>
      </dgm:t>
    </dgm:pt>
    <dgm:pt modelId="{3A4898E4-32DE-4A70-8A43-5041E3256039}" type="sibTrans" cxnId="{05EFF5DF-E55E-4729-BE7E-0D2426D98388}">
      <dgm:prSet/>
      <dgm:spPr/>
      <dgm:t>
        <a:bodyPr/>
        <a:lstStyle/>
        <a:p>
          <a:endParaRPr lang="en-US"/>
        </a:p>
      </dgm:t>
    </dgm:pt>
    <dgm:pt modelId="{4C7C2150-C3E2-41CE-9CBB-DFC2178E1965}">
      <dgm:prSet/>
      <dgm:spPr/>
      <dgm:t>
        <a:bodyPr/>
        <a:lstStyle/>
        <a:p>
          <a:r>
            <a:rPr lang="en-US" dirty="0"/>
            <a:t>Advocate for prompt implementation of 2015 Affirmatively Furthering Fair Housing Policy</a:t>
          </a:r>
        </a:p>
      </dgm:t>
    </dgm:pt>
    <dgm:pt modelId="{598C4890-1762-433E-8339-69827CBBA72D}" type="parTrans" cxnId="{4FB24F2D-4D95-42D3-BA9C-BF1EB7CD0EFE}">
      <dgm:prSet/>
      <dgm:spPr/>
      <dgm:t>
        <a:bodyPr/>
        <a:lstStyle/>
        <a:p>
          <a:endParaRPr lang="en-US"/>
        </a:p>
      </dgm:t>
    </dgm:pt>
    <dgm:pt modelId="{1CBE368A-C2B1-4D2D-B1D1-F7B8E53B30A2}" type="sibTrans" cxnId="{4FB24F2D-4D95-42D3-BA9C-BF1EB7CD0EFE}">
      <dgm:prSet/>
      <dgm:spPr/>
      <dgm:t>
        <a:bodyPr/>
        <a:lstStyle/>
        <a:p>
          <a:endParaRPr lang="en-US"/>
        </a:p>
      </dgm:t>
    </dgm:pt>
    <dgm:pt modelId="{0B6D95E2-8C62-48B3-B129-AE852AC3FFE2}">
      <dgm:prSet/>
      <dgm:spPr/>
      <dgm:t>
        <a:bodyPr/>
        <a:lstStyle/>
        <a:p>
          <a:r>
            <a:rPr lang="en-US" dirty="0"/>
            <a:t>Develop and launch</a:t>
          </a:r>
        </a:p>
      </dgm:t>
    </dgm:pt>
    <dgm:pt modelId="{9C4ACF53-DDD1-4C71-B946-757220A316A5}" type="parTrans" cxnId="{D43C181A-D9CE-4508-BE6C-4F13301B561C}">
      <dgm:prSet/>
      <dgm:spPr/>
      <dgm:t>
        <a:bodyPr/>
        <a:lstStyle/>
        <a:p>
          <a:endParaRPr lang="en-US"/>
        </a:p>
      </dgm:t>
    </dgm:pt>
    <dgm:pt modelId="{1A9B362C-C2C1-431C-94BD-E6C1C1304C1A}" type="sibTrans" cxnId="{D43C181A-D9CE-4508-BE6C-4F13301B561C}">
      <dgm:prSet/>
      <dgm:spPr/>
      <dgm:t>
        <a:bodyPr/>
        <a:lstStyle/>
        <a:p>
          <a:endParaRPr lang="en-US"/>
        </a:p>
      </dgm:t>
    </dgm:pt>
    <dgm:pt modelId="{4AB884CD-2BEB-4138-ABBF-5279097DECF8}">
      <dgm:prSet/>
      <dgm:spPr/>
      <dgm:t>
        <a:bodyPr/>
        <a:lstStyle/>
        <a:p>
          <a:r>
            <a:rPr lang="en-US" dirty="0"/>
            <a:t>Develop and launch Coordinated Entry System</a:t>
          </a:r>
        </a:p>
      </dgm:t>
    </dgm:pt>
    <dgm:pt modelId="{72EB41E1-BE99-4ECF-B038-2A52C9CD0A6D}" type="parTrans" cxnId="{1CEC4B5B-9BCF-446D-95DD-A7D786E76F75}">
      <dgm:prSet/>
      <dgm:spPr/>
      <dgm:t>
        <a:bodyPr/>
        <a:lstStyle/>
        <a:p>
          <a:endParaRPr lang="en-US"/>
        </a:p>
      </dgm:t>
    </dgm:pt>
    <dgm:pt modelId="{14ACF5D2-4D16-44DF-8354-C6AD2F16C872}" type="sibTrans" cxnId="{1CEC4B5B-9BCF-446D-95DD-A7D786E76F75}">
      <dgm:prSet/>
      <dgm:spPr/>
      <dgm:t>
        <a:bodyPr/>
        <a:lstStyle/>
        <a:p>
          <a:endParaRPr lang="en-US"/>
        </a:p>
      </dgm:t>
    </dgm:pt>
    <dgm:pt modelId="{46E5B384-20AD-4579-8B3E-A0A78DEA8BF0}">
      <dgm:prSet/>
      <dgm:spPr/>
      <dgm:t>
        <a:bodyPr/>
        <a:lstStyle/>
        <a:p>
          <a:r>
            <a:rPr lang="en-US" dirty="0"/>
            <a:t>Clarify</a:t>
          </a:r>
        </a:p>
      </dgm:t>
    </dgm:pt>
    <dgm:pt modelId="{46AB20AA-CC09-40AD-A7B2-C72BA5388D10}" type="parTrans" cxnId="{643BCC55-7DB4-4AF8-BD10-EAB2385E1B50}">
      <dgm:prSet/>
      <dgm:spPr/>
      <dgm:t>
        <a:bodyPr/>
        <a:lstStyle/>
        <a:p>
          <a:endParaRPr lang="en-US"/>
        </a:p>
      </dgm:t>
    </dgm:pt>
    <dgm:pt modelId="{EA624DA1-B6DA-476A-9B13-873707B95B3F}" type="sibTrans" cxnId="{643BCC55-7DB4-4AF8-BD10-EAB2385E1B50}">
      <dgm:prSet/>
      <dgm:spPr/>
      <dgm:t>
        <a:bodyPr/>
        <a:lstStyle/>
        <a:p>
          <a:endParaRPr lang="en-US"/>
        </a:p>
      </dgm:t>
    </dgm:pt>
    <dgm:pt modelId="{635CF1BC-90FD-4434-BBDD-279148B83D19}">
      <dgm:prSet/>
      <dgm:spPr/>
      <dgm:t>
        <a:bodyPr/>
        <a:lstStyle/>
        <a:p>
          <a:r>
            <a:rPr lang="en-US" dirty="0"/>
            <a:t>Clarify documentation needed to designate someone as chronically homeless</a:t>
          </a:r>
        </a:p>
      </dgm:t>
    </dgm:pt>
    <dgm:pt modelId="{7CBD7970-CF96-488B-8F61-B11750E17F28}" type="parTrans" cxnId="{62D95FBD-1F4A-475A-BA38-4590CB9E2CD5}">
      <dgm:prSet/>
      <dgm:spPr/>
      <dgm:t>
        <a:bodyPr/>
        <a:lstStyle/>
        <a:p>
          <a:endParaRPr lang="en-US"/>
        </a:p>
      </dgm:t>
    </dgm:pt>
    <dgm:pt modelId="{402C056C-58A9-4D4C-A853-FB474E3663A4}" type="sibTrans" cxnId="{62D95FBD-1F4A-475A-BA38-4590CB9E2CD5}">
      <dgm:prSet/>
      <dgm:spPr/>
      <dgm:t>
        <a:bodyPr/>
        <a:lstStyle/>
        <a:p>
          <a:endParaRPr lang="en-US"/>
        </a:p>
      </dgm:t>
    </dgm:pt>
    <dgm:pt modelId="{57BBD1B3-1218-422B-8721-B613C4527EC7}">
      <dgm:prSet/>
      <dgm:spPr/>
      <dgm:t>
        <a:bodyPr/>
        <a:lstStyle/>
        <a:p>
          <a:r>
            <a:rPr lang="en-US" dirty="0"/>
            <a:t>Eliminate</a:t>
          </a:r>
        </a:p>
      </dgm:t>
    </dgm:pt>
    <dgm:pt modelId="{02EA5963-B5CA-4258-9EF1-8868CAC7A400}" type="parTrans" cxnId="{E5F587BA-40F6-4D0E-94AB-7D83546B38CA}">
      <dgm:prSet/>
      <dgm:spPr/>
      <dgm:t>
        <a:bodyPr/>
        <a:lstStyle/>
        <a:p>
          <a:endParaRPr lang="en-US"/>
        </a:p>
      </dgm:t>
    </dgm:pt>
    <dgm:pt modelId="{B175BB07-D516-4A77-94E0-1287B075463C}" type="sibTrans" cxnId="{E5F587BA-40F6-4D0E-94AB-7D83546B38CA}">
      <dgm:prSet/>
      <dgm:spPr/>
      <dgm:t>
        <a:bodyPr/>
        <a:lstStyle/>
        <a:p>
          <a:endParaRPr lang="en-US"/>
        </a:p>
      </dgm:t>
    </dgm:pt>
    <dgm:pt modelId="{8DD2FF0C-F689-4B15-82DC-A3F1F03C20C9}">
      <dgm:prSet/>
      <dgm:spPr/>
      <dgm:t>
        <a:bodyPr/>
        <a:lstStyle/>
        <a:p>
          <a:r>
            <a:rPr lang="en-US" dirty="0"/>
            <a:t>Eliminate side doors which keep housing stock from being used by Coordinated Entry</a:t>
          </a:r>
        </a:p>
      </dgm:t>
    </dgm:pt>
    <dgm:pt modelId="{7B5C0DF6-5958-47B5-88B3-B749E8594219}" type="parTrans" cxnId="{A5F634BF-6A2D-4484-9EBD-B88955202329}">
      <dgm:prSet/>
      <dgm:spPr/>
      <dgm:t>
        <a:bodyPr/>
        <a:lstStyle/>
        <a:p>
          <a:endParaRPr lang="en-US"/>
        </a:p>
      </dgm:t>
    </dgm:pt>
    <dgm:pt modelId="{55293F56-2AA0-497B-9003-75E70D67099A}" type="sibTrans" cxnId="{A5F634BF-6A2D-4484-9EBD-B88955202329}">
      <dgm:prSet/>
      <dgm:spPr/>
      <dgm:t>
        <a:bodyPr/>
        <a:lstStyle/>
        <a:p>
          <a:endParaRPr lang="en-US"/>
        </a:p>
      </dgm:t>
    </dgm:pt>
    <dgm:pt modelId="{C8E90BEA-6E1C-4367-A7EE-82B24F65999E}" type="pres">
      <dgm:prSet presAssocID="{45FA8742-739D-4528-A7E9-BF6FF8866BAA}" presName="Name0" presStyleCnt="0">
        <dgm:presLayoutVars>
          <dgm:dir/>
          <dgm:animLvl val="lvl"/>
          <dgm:resizeHandles val="exact"/>
        </dgm:presLayoutVars>
      </dgm:prSet>
      <dgm:spPr/>
    </dgm:pt>
    <dgm:pt modelId="{A74C1468-791C-4272-911B-BD927187CDE0}" type="pres">
      <dgm:prSet presAssocID="{7C00946E-19F3-4AA3-BD6E-70D0D7875562}" presName="linNode" presStyleCnt="0"/>
      <dgm:spPr/>
    </dgm:pt>
    <dgm:pt modelId="{94BBAF60-7983-4D7E-BB85-EF489971582D}" type="pres">
      <dgm:prSet presAssocID="{7C00946E-19F3-4AA3-BD6E-70D0D7875562}" presName="parentText" presStyleLbl="solidFgAcc1" presStyleIdx="0" presStyleCnt="5">
        <dgm:presLayoutVars>
          <dgm:chMax val="1"/>
          <dgm:bulletEnabled/>
        </dgm:presLayoutVars>
      </dgm:prSet>
      <dgm:spPr/>
    </dgm:pt>
    <dgm:pt modelId="{CADAA091-4AFE-47A8-A544-10215D5CA3EB}" type="pres">
      <dgm:prSet presAssocID="{7C00946E-19F3-4AA3-BD6E-70D0D7875562}" presName="descendantText" presStyleLbl="alignNode1" presStyleIdx="0" presStyleCnt="5">
        <dgm:presLayoutVars>
          <dgm:bulletEnabled/>
        </dgm:presLayoutVars>
      </dgm:prSet>
      <dgm:spPr/>
    </dgm:pt>
    <dgm:pt modelId="{6B70188B-6E37-47AE-A9D8-433C4B2DA9F3}" type="pres">
      <dgm:prSet presAssocID="{907E19A2-1823-4E32-A38D-6D1F08AFDDA6}" presName="sp" presStyleCnt="0"/>
      <dgm:spPr/>
    </dgm:pt>
    <dgm:pt modelId="{CCE930A7-5347-4BBD-B29D-DB443D488B9F}" type="pres">
      <dgm:prSet presAssocID="{4CFCADAA-FC9F-46F0-9382-4C8D07487689}" presName="linNode" presStyleCnt="0"/>
      <dgm:spPr/>
    </dgm:pt>
    <dgm:pt modelId="{7C6C9450-DE81-41AD-8102-C24831FC28A1}" type="pres">
      <dgm:prSet presAssocID="{4CFCADAA-FC9F-46F0-9382-4C8D07487689}" presName="parentText" presStyleLbl="solidFgAcc1" presStyleIdx="1" presStyleCnt="5">
        <dgm:presLayoutVars>
          <dgm:chMax val="1"/>
          <dgm:bulletEnabled/>
        </dgm:presLayoutVars>
      </dgm:prSet>
      <dgm:spPr/>
    </dgm:pt>
    <dgm:pt modelId="{9F5BB5CB-3323-4C21-80A6-745A0F0CA161}" type="pres">
      <dgm:prSet presAssocID="{4CFCADAA-FC9F-46F0-9382-4C8D07487689}" presName="descendantText" presStyleLbl="alignNode1" presStyleIdx="1" presStyleCnt="5">
        <dgm:presLayoutVars>
          <dgm:bulletEnabled/>
        </dgm:presLayoutVars>
      </dgm:prSet>
      <dgm:spPr/>
    </dgm:pt>
    <dgm:pt modelId="{4DB33D67-DD20-4E19-B180-277DE9913244}" type="pres">
      <dgm:prSet presAssocID="{3A4898E4-32DE-4A70-8A43-5041E3256039}" presName="sp" presStyleCnt="0"/>
      <dgm:spPr/>
    </dgm:pt>
    <dgm:pt modelId="{382CF6C6-1D9C-4E75-A195-2E669709FEED}" type="pres">
      <dgm:prSet presAssocID="{0B6D95E2-8C62-48B3-B129-AE852AC3FFE2}" presName="linNode" presStyleCnt="0"/>
      <dgm:spPr/>
    </dgm:pt>
    <dgm:pt modelId="{0A738773-8284-4FAE-8A26-41A50051B932}" type="pres">
      <dgm:prSet presAssocID="{0B6D95E2-8C62-48B3-B129-AE852AC3FFE2}" presName="parentText" presStyleLbl="solidFgAcc1" presStyleIdx="2" presStyleCnt="5">
        <dgm:presLayoutVars>
          <dgm:chMax val="1"/>
          <dgm:bulletEnabled/>
        </dgm:presLayoutVars>
      </dgm:prSet>
      <dgm:spPr/>
    </dgm:pt>
    <dgm:pt modelId="{4788BA57-6495-472E-8433-EBE8DB54681D}" type="pres">
      <dgm:prSet presAssocID="{0B6D95E2-8C62-48B3-B129-AE852AC3FFE2}" presName="descendantText" presStyleLbl="alignNode1" presStyleIdx="2" presStyleCnt="5">
        <dgm:presLayoutVars>
          <dgm:bulletEnabled/>
        </dgm:presLayoutVars>
      </dgm:prSet>
      <dgm:spPr/>
    </dgm:pt>
    <dgm:pt modelId="{B1D68B42-8149-4D6B-B167-5B60C786D6BF}" type="pres">
      <dgm:prSet presAssocID="{1A9B362C-C2C1-431C-94BD-E6C1C1304C1A}" presName="sp" presStyleCnt="0"/>
      <dgm:spPr/>
    </dgm:pt>
    <dgm:pt modelId="{D05B18E5-0938-4323-A98C-536F8C87FDFC}" type="pres">
      <dgm:prSet presAssocID="{46E5B384-20AD-4579-8B3E-A0A78DEA8BF0}" presName="linNode" presStyleCnt="0"/>
      <dgm:spPr/>
    </dgm:pt>
    <dgm:pt modelId="{9D07F0EC-9252-4FCB-B883-E05E79EBF7BC}" type="pres">
      <dgm:prSet presAssocID="{46E5B384-20AD-4579-8B3E-A0A78DEA8BF0}" presName="parentText" presStyleLbl="solidFgAcc1" presStyleIdx="3" presStyleCnt="5">
        <dgm:presLayoutVars>
          <dgm:chMax val="1"/>
          <dgm:bulletEnabled/>
        </dgm:presLayoutVars>
      </dgm:prSet>
      <dgm:spPr/>
    </dgm:pt>
    <dgm:pt modelId="{F808F207-A013-474A-B40B-E8F8BBE90944}" type="pres">
      <dgm:prSet presAssocID="{46E5B384-20AD-4579-8B3E-A0A78DEA8BF0}" presName="descendantText" presStyleLbl="alignNode1" presStyleIdx="3" presStyleCnt="5">
        <dgm:presLayoutVars>
          <dgm:bulletEnabled/>
        </dgm:presLayoutVars>
      </dgm:prSet>
      <dgm:spPr/>
    </dgm:pt>
    <dgm:pt modelId="{34D0D20C-C50C-41FA-BD91-51CA9B4F2BCF}" type="pres">
      <dgm:prSet presAssocID="{EA624DA1-B6DA-476A-9B13-873707B95B3F}" presName="sp" presStyleCnt="0"/>
      <dgm:spPr/>
    </dgm:pt>
    <dgm:pt modelId="{7214F1C8-9233-4E3A-BAAA-8AFED86236A8}" type="pres">
      <dgm:prSet presAssocID="{57BBD1B3-1218-422B-8721-B613C4527EC7}" presName="linNode" presStyleCnt="0"/>
      <dgm:spPr/>
    </dgm:pt>
    <dgm:pt modelId="{B0F00C12-9F43-4468-A9D8-E1CC220316EE}" type="pres">
      <dgm:prSet presAssocID="{57BBD1B3-1218-422B-8721-B613C4527EC7}" presName="parentText" presStyleLbl="solidFgAcc1" presStyleIdx="4" presStyleCnt="5">
        <dgm:presLayoutVars>
          <dgm:chMax val="1"/>
          <dgm:bulletEnabled/>
        </dgm:presLayoutVars>
      </dgm:prSet>
      <dgm:spPr/>
    </dgm:pt>
    <dgm:pt modelId="{42C31C9D-7744-49D3-820F-73644E6D2231}" type="pres">
      <dgm:prSet presAssocID="{57BBD1B3-1218-422B-8721-B613C4527EC7}" presName="descendantText" presStyleLbl="alignNode1" presStyleIdx="4" presStyleCnt="5">
        <dgm:presLayoutVars>
          <dgm:bulletEnabled/>
        </dgm:presLayoutVars>
      </dgm:prSet>
      <dgm:spPr/>
    </dgm:pt>
  </dgm:ptLst>
  <dgm:cxnLst>
    <dgm:cxn modelId="{EEBE1501-C79A-4809-82FA-FD6384F47295}" type="presOf" srcId="{4CFCADAA-FC9F-46F0-9382-4C8D07487689}" destId="{7C6C9450-DE81-41AD-8102-C24831FC28A1}" srcOrd="0" destOrd="0" presId="urn:microsoft.com/office/officeart/2016/7/layout/VerticalHollowActionList"/>
    <dgm:cxn modelId="{EA01CA06-4153-423F-AC42-B1C3CF0394C3}" type="presOf" srcId="{4AB884CD-2BEB-4138-ABBF-5279097DECF8}" destId="{4788BA57-6495-472E-8433-EBE8DB54681D}" srcOrd="0" destOrd="0" presId="urn:microsoft.com/office/officeart/2016/7/layout/VerticalHollowActionList"/>
    <dgm:cxn modelId="{D43C181A-D9CE-4508-BE6C-4F13301B561C}" srcId="{45FA8742-739D-4528-A7E9-BF6FF8866BAA}" destId="{0B6D95E2-8C62-48B3-B129-AE852AC3FFE2}" srcOrd="2" destOrd="0" parTransId="{9C4ACF53-DDD1-4C71-B946-757220A316A5}" sibTransId="{1A9B362C-C2C1-431C-94BD-E6C1C1304C1A}"/>
    <dgm:cxn modelId="{FD4F9F25-B73F-4C10-944E-6B4DEB794213}" type="presOf" srcId="{635CF1BC-90FD-4434-BBDD-279148B83D19}" destId="{F808F207-A013-474A-B40B-E8F8BBE90944}" srcOrd="0" destOrd="0" presId="urn:microsoft.com/office/officeart/2016/7/layout/VerticalHollowActionList"/>
    <dgm:cxn modelId="{4FB24F2D-4D95-42D3-BA9C-BF1EB7CD0EFE}" srcId="{4CFCADAA-FC9F-46F0-9382-4C8D07487689}" destId="{4C7C2150-C3E2-41CE-9CBB-DFC2178E1965}" srcOrd="0" destOrd="0" parTransId="{598C4890-1762-433E-8339-69827CBBA72D}" sibTransId="{1CBE368A-C2B1-4D2D-B1D1-F7B8E53B30A2}"/>
    <dgm:cxn modelId="{67CE6E37-90BE-4A57-B322-C26997BD62F4}" type="presOf" srcId="{46E5B384-20AD-4579-8B3E-A0A78DEA8BF0}" destId="{9D07F0EC-9252-4FCB-B883-E05E79EBF7BC}" srcOrd="0" destOrd="0" presId="urn:microsoft.com/office/officeart/2016/7/layout/VerticalHollowActionList"/>
    <dgm:cxn modelId="{1CEC4B5B-9BCF-446D-95DD-A7D786E76F75}" srcId="{0B6D95E2-8C62-48B3-B129-AE852AC3FFE2}" destId="{4AB884CD-2BEB-4138-ABBF-5279097DECF8}" srcOrd="0" destOrd="0" parTransId="{72EB41E1-BE99-4ECF-B038-2A52C9CD0A6D}" sibTransId="{14ACF5D2-4D16-44DF-8354-C6AD2F16C872}"/>
    <dgm:cxn modelId="{2AD9B560-872C-4EFD-95DC-0A0B4D4E859B}" srcId="{7C00946E-19F3-4AA3-BD6E-70D0D7875562}" destId="{23F7404F-C9EB-4CDF-B5A8-EC103B7E11D2}" srcOrd="0" destOrd="0" parTransId="{3D2E1DC7-34A5-4A8F-89D9-AC3ECFF0FEAD}" sibTransId="{1568A828-2560-4E59-BB71-817F556BB862}"/>
    <dgm:cxn modelId="{27B46541-184B-4DC8-9754-13E38EBAF50B}" type="presOf" srcId="{7C00946E-19F3-4AA3-BD6E-70D0D7875562}" destId="{94BBAF60-7983-4D7E-BB85-EF489971582D}" srcOrd="0" destOrd="0" presId="urn:microsoft.com/office/officeart/2016/7/layout/VerticalHollowActionList"/>
    <dgm:cxn modelId="{A7614A51-3DEC-436F-96E6-3A572CB16E63}" type="presOf" srcId="{23F7404F-C9EB-4CDF-B5A8-EC103B7E11D2}" destId="{CADAA091-4AFE-47A8-A544-10215D5CA3EB}" srcOrd="0" destOrd="0" presId="urn:microsoft.com/office/officeart/2016/7/layout/VerticalHollowActionList"/>
    <dgm:cxn modelId="{2304CB74-494F-460D-9175-C38958FC9D37}" type="presOf" srcId="{0B6D95E2-8C62-48B3-B129-AE852AC3FFE2}" destId="{0A738773-8284-4FAE-8A26-41A50051B932}" srcOrd="0" destOrd="0" presId="urn:microsoft.com/office/officeart/2016/7/layout/VerticalHollowActionList"/>
    <dgm:cxn modelId="{643BCC55-7DB4-4AF8-BD10-EAB2385E1B50}" srcId="{45FA8742-739D-4528-A7E9-BF6FF8866BAA}" destId="{46E5B384-20AD-4579-8B3E-A0A78DEA8BF0}" srcOrd="3" destOrd="0" parTransId="{46AB20AA-CC09-40AD-A7B2-C72BA5388D10}" sibTransId="{EA624DA1-B6DA-476A-9B13-873707B95B3F}"/>
    <dgm:cxn modelId="{41580084-7B6E-48C3-B7AE-37102CBD600F}" type="presOf" srcId="{57BBD1B3-1218-422B-8721-B613C4527EC7}" destId="{B0F00C12-9F43-4468-A9D8-E1CC220316EE}" srcOrd="0" destOrd="0" presId="urn:microsoft.com/office/officeart/2016/7/layout/VerticalHollowActionList"/>
    <dgm:cxn modelId="{3E5008A0-9198-48B3-A7AD-4FDC69AA629C}" type="presOf" srcId="{8DD2FF0C-F689-4B15-82DC-A3F1F03C20C9}" destId="{42C31C9D-7744-49D3-820F-73644E6D2231}" srcOrd="0" destOrd="0" presId="urn:microsoft.com/office/officeart/2016/7/layout/VerticalHollowActionList"/>
    <dgm:cxn modelId="{E5F587BA-40F6-4D0E-94AB-7D83546B38CA}" srcId="{45FA8742-739D-4528-A7E9-BF6FF8866BAA}" destId="{57BBD1B3-1218-422B-8721-B613C4527EC7}" srcOrd="4" destOrd="0" parTransId="{02EA5963-B5CA-4258-9EF1-8868CAC7A400}" sibTransId="{B175BB07-D516-4A77-94E0-1287B075463C}"/>
    <dgm:cxn modelId="{62D95FBD-1F4A-475A-BA38-4590CB9E2CD5}" srcId="{46E5B384-20AD-4579-8B3E-A0A78DEA8BF0}" destId="{635CF1BC-90FD-4434-BBDD-279148B83D19}" srcOrd="0" destOrd="0" parTransId="{7CBD7970-CF96-488B-8F61-B11750E17F28}" sibTransId="{402C056C-58A9-4D4C-A853-FB474E3663A4}"/>
    <dgm:cxn modelId="{A5F634BF-6A2D-4484-9EBD-B88955202329}" srcId="{57BBD1B3-1218-422B-8721-B613C4527EC7}" destId="{8DD2FF0C-F689-4B15-82DC-A3F1F03C20C9}" srcOrd="0" destOrd="0" parTransId="{7B5C0DF6-5958-47B5-88B3-B749E8594219}" sibTransId="{55293F56-2AA0-497B-9003-75E70D67099A}"/>
    <dgm:cxn modelId="{62B4C7C9-6E1C-4A8F-BA43-A20DC1976EC4}" type="presOf" srcId="{4C7C2150-C3E2-41CE-9CBB-DFC2178E1965}" destId="{9F5BB5CB-3323-4C21-80A6-745A0F0CA161}" srcOrd="0" destOrd="0" presId="urn:microsoft.com/office/officeart/2016/7/layout/VerticalHollowActionList"/>
    <dgm:cxn modelId="{701375D1-2EDD-429A-B1EC-45B0F7B07423}" type="presOf" srcId="{45FA8742-739D-4528-A7E9-BF6FF8866BAA}" destId="{C8E90BEA-6E1C-4367-A7EE-82B24F65999E}" srcOrd="0" destOrd="0" presId="urn:microsoft.com/office/officeart/2016/7/layout/VerticalHollowActionList"/>
    <dgm:cxn modelId="{05EFF5DF-E55E-4729-BE7E-0D2426D98388}" srcId="{45FA8742-739D-4528-A7E9-BF6FF8866BAA}" destId="{4CFCADAA-FC9F-46F0-9382-4C8D07487689}" srcOrd="1" destOrd="0" parTransId="{6792B8E6-E25A-40A1-8C93-48DE265D53EC}" sibTransId="{3A4898E4-32DE-4A70-8A43-5041E3256039}"/>
    <dgm:cxn modelId="{87BFA7FF-A98E-4845-BA31-A78793648253}" srcId="{45FA8742-739D-4528-A7E9-BF6FF8866BAA}" destId="{7C00946E-19F3-4AA3-BD6E-70D0D7875562}" srcOrd="0" destOrd="0" parTransId="{5BE83EBF-823A-4147-9824-440B0EAAE8B9}" sibTransId="{907E19A2-1823-4E32-A38D-6D1F08AFDDA6}"/>
    <dgm:cxn modelId="{422BE832-A3BE-4C62-B4B7-A188F131F395}" type="presParOf" srcId="{C8E90BEA-6E1C-4367-A7EE-82B24F65999E}" destId="{A74C1468-791C-4272-911B-BD927187CDE0}" srcOrd="0" destOrd="0" presId="urn:microsoft.com/office/officeart/2016/7/layout/VerticalHollowActionList"/>
    <dgm:cxn modelId="{3B3F6D92-CAC4-466C-B82B-38E812F8CA97}" type="presParOf" srcId="{A74C1468-791C-4272-911B-BD927187CDE0}" destId="{94BBAF60-7983-4D7E-BB85-EF489971582D}" srcOrd="0" destOrd="0" presId="urn:microsoft.com/office/officeart/2016/7/layout/VerticalHollowActionList"/>
    <dgm:cxn modelId="{766B9CFA-382E-4182-96D4-56D03FC3CC51}" type="presParOf" srcId="{A74C1468-791C-4272-911B-BD927187CDE0}" destId="{CADAA091-4AFE-47A8-A544-10215D5CA3EB}" srcOrd="1" destOrd="0" presId="urn:microsoft.com/office/officeart/2016/7/layout/VerticalHollowActionList"/>
    <dgm:cxn modelId="{9180365B-DB02-4C27-B113-A249D86BEB47}" type="presParOf" srcId="{C8E90BEA-6E1C-4367-A7EE-82B24F65999E}" destId="{6B70188B-6E37-47AE-A9D8-433C4B2DA9F3}" srcOrd="1" destOrd="0" presId="urn:microsoft.com/office/officeart/2016/7/layout/VerticalHollowActionList"/>
    <dgm:cxn modelId="{C6B9CDE2-6163-4B11-B666-1C07836E39AE}" type="presParOf" srcId="{C8E90BEA-6E1C-4367-A7EE-82B24F65999E}" destId="{CCE930A7-5347-4BBD-B29D-DB443D488B9F}" srcOrd="2" destOrd="0" presId="urn:microsoft.com/office/officeart/2016/7/layout/VerticalHollowActionList"/>
    <dgm:cxn modelId="{5C2C2601-FDAA-4818-9707-37BEE5A5CBAF}" type="presParOf" srcId="{CCE930A7-5347-4BBD-B29D-DB443D488B9F}" destId="{7C6C9450-DE81-41AD-8102-C24831FC28A1}" srcOrd="0" destOrd="0" presId="urn:microsoft.com/office/officeart/2016/7/layout/VerticalHollowActionList"/>
    <dgm:cxn modelId="{4296ED1A-69B8-4E01-9993-BFB1E827B3F1}" type="presParOf" srcId="{CCE930A7-5347-4BBD-B29D-DB443D488B9F}" destId="{9F5BB5CB-3323-4C21-80A6-745A0F0CA161}" srcOrd="1" destOrd="0" presId="urn:microsoft.com/office/officeart/2016/7/layout/VerticalHollowActionList"/>
    <dgm:cxn modelId="{9486C471-7911-4D80-8FEE-333ABDAC8C89}" type="presParOf" srcId="{C8E90BEA-6E1C-4367-A7EE-82B24F65999E}" destId="{4DB33D67-DD20-4E19-B180-277DE9913244}" srcOrd="3" destOrd="0" presId="urn:microsoft.com/office/officeart/2016/7/layout/VerticalHollowActionList"/>
    <dgm:cxn modelId="{58153471-05A7-4E78-9AD6-B7B39C834872}" type="presParOf" srcId="{C8E90BEA-6E1C-4367-A7EE-82B24F65999E}" destId="{382CF6C6-1D9C-4E75-A195-2E669709FEED}" srcOrd="4" destOrd="0" presId="urn:microsoft.com/office/officeart/2016/7/layout/VerticalHollowActionList"/>
    <dgm:cxn modelId="{D19DE57C-FDDF-4AA0-A7A7-DC51A32F3273}" type="presParOf" srcId="{382CF6C6-1D9C-4E75-A195-2E669709FEED}" destId="{0A738773-8284-4FAE-8A26-41A50051B932}" srcOrd="0" destOrd="0" presId="urn:microsoft.com/office/officeart/2016/7/layout/VerticalHollowActionList"/>
    <dgm:cxn modelId="{FAF7DCAE-D52F-4E45-A5E8-D41C5011CF5D}" type="presParOf" srcId="{382CF6C6-1D9C-4E75-A195-2E669709FEED}" destId="{4788BA57-6495-472E-8433-EBE8DB54681D}" srcOrd="1" destOrd="0" presId="urn:microsoft.com/office/officeart/2016/7/layout/VerticalHollowActionList"/>
    <dgm:cxn modelId="{B94C8923-18BA-4BDD-BB8E-8D8EB305ACEC}" type="presParOf" srcId="{C8E90BEA-6E1C-4367-A7EE-82B24F65999E}" destId="{B1D68B42-8149-4D6B-B167-5B60C786D6BF}" srcOrd="5" destOrd="0" presId="urn:microsoft.com/office/officeart/2016/7/layout/VerticalHollowActionList"/>
    <dgm:cxn modelId="{99350A5E-C39E-464C-8299-CCA1DAAF7F36}" type="presParOf" srcId="{C8E90BEA-6E1C-4367-A7EE-82B24F65999E}" destId="{D05B18E5-0938-4323-A98C-536F8C87FDFC}" srcOrd="6" destOrd="0" presId="urn:microsoft.com/office/officeart/2016/7/layout/VerticalHollowActionList"/>
    <dgm:cxn modelId="{036479C3-3C27-43DA-B6E3-A84B44BD9B26}" type="presParOf" srcId="{D05B18E5-0938-4323-A98C-536F8C87FDFC}" destId="{9D07F0EC-9252-4FCB-B883-E05E79EBF7BC}" srcOrd="0" destOrd="0" presId="urn:microsoft.com/office/officeart/2016/7/layout/VerticalHollowActionList"/>
    <dgm:cxn modelId="{4CFFD952-B8D6-4AD6-9C4F-7657FFC31FAD}" type="presParOf" srcId="{D05B18E5-0938-4323-A98C-536F8C87FDFC}" destId="{F808F207-A013-474A-B40B-E8F8BBE90944}" srcOrd="1" destOrd="0" presId="urn:microsoft.com/office/officeart/2016/7/layout/VerticalHollowActionList"/>
    <dgm:cxn modelId="{4FBC35AC-874D-42F6-B97F-524FAF825525}" type="presParOf" srcId="{C8E90BEA-6E1C-4367-A7EE-82B24F65999E}" destId="{34D0D20C-C50C-41FA-BD91-51CA9B4F2BCF}" srcOrd="7" destOrd="0" presId="urn:microsoft.com/office/officeart/2016/7/layout/VerticalHollowActionList"/>
    <dgm:cxn modelId="{80A13A72-7E6B-4911-A5BB-0A0062BC93CF}" type="presParOf" srcId="{C8E90BEA-6E1C-4367-A7EE-82B24F65999E}" destId="{7214F1C8-9233-4E3A-BAAA-8AFED86236A8}" srcOrd="8" destOrd="0" presId="urn:microsoft.com/office/officeart/2016/7/layout/VerticalHollowActionList"/>
    <dgm:cxn modelId="{14D7B1FB-1833-419C-BBAE-F7B2BB49A43E}" type="presParOf" srcId="{7214F1C8-9233-4E3A-BAAA-8AFED86236A8}" destId="{B0F00C12-9F43-4468-A9D8-E1CC220316EE}" srcOrd="0" destOrd="0" presId="urn:microsoft.com/office/officeart/2016/7/layout/VerticalHollowActionList"/>
    <dgm:cxn modelId="{4CB0749B-9FAF-4298-9135-253933BA377F}" type="presParOf" srcId="{7214F1C8-9233-4E3A-BAAA-8AFED86236A8}" destId="{42C31C9D-7744-49D3-820F-73644E6D2231}"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26A499-205E-49B3-B1D1-B359CA103896}" type="doc">
      <dgm:prSet loTypeId="urn:microsoft.com/office/officeart/2016/7/layout/VerticalHollowActionList" loCatId="List" qsTypeId="urn:microsoft.com/office/officeart/2005/8/quickstyle/simple1" qsCatId="simple" csTypeId="urn:microsoft.com/office/officeart/2005/8/colors/colorful1" csCatId="colorful" phldr="1"/>
      <dgm:spPr/>
      <dgm:t>
        <a:bodyPr/>
        <a:lstStyle/>
        <a:p>
          <a:endParaRPr lang="en-US"/>
        </a:p>
      </dgm:t>
    </dgm:pt>
    <dgm:pt modelId="{A86D80F8-5E27-4FDC-BF04-BC5717F65740}">
      <dgm:prSet/>
      <dgm:spPr/>
      <dgm:t>
        <a:bodyPr/>
        <a:lstStyle/>
        <a:p>
          <a:r>
            <a:rPr lang="en-US" dirty="0"/>
            <a:t>Draft</a:t>
          </a:r>
        </a:p>
      </dgm:t>
    </dgm:pt>
    <dgm:pt modelId="{2F347DDD-4F13-4752-9753-0E7A082F5BD0}" type="parTrans" cxnId="{8ADF4677-8A54-424B-BE7F-E51E95E8E5A2}">
      <dgm:prSet/>
      <dgm:spPr/>
      <dgm:t>
        <a:bodyPr/>
        <a:lstStyle/>
        <a:p>
          <a:endParaRPr lang="en-US"/>
        </a:p>
      </dgm:t>
    </dgm:pt>
    <dgm:pt modelId="{EDB30E55-A802-4F0B-94F1-BD2C6AA27B31}" type="sibTrans" cxnId="{8ADF4677-8A54-424B-BE7F-E51E95E8E5A2}">
      <dgm:prSet/>
      <dgm:spPr/>
      <dgm:t>
        <a:bodyPr/>
        <a:lstStyle/>
        <a:p>
          <a:endParaRPr lang="en-US"/>
        </a:p>
      </dgm:t>
    </dgm:pt>
    <dgm:pt modelId="{1AEDC382-5A64-4A58-AD50-89569E0AD94B}">
      <dgm:prSet custT="1"/>
      <dgm:spPr/>
      <dgm:t>
        <a:bodyPr/>
        <a:lstStyle/>
        <a:p>
          <a:r>
            <a:rPr lang="en-US" sz="1400" dirty="0"/>
            <a:t>Draft data-based information about housing and homelessness  and explore ways  to use it</a:t>
          </a:r>
        </a:p>
      </dgm:t>
    </dgm:pt>
    <dgm:pt modelId="{2C7DC841-6A9D-432F-89C2-5A608267CCC2}" type="parTrans" cxnId="{544CD9CD-8A2D-4C15-BE72-29CC932B53E5}">
      <dgm:prSet/>
      <dgm:spPr/>
      <dgm:t>
        <a:bodyPr/>
        <a:lstStyle/>
        <a:p>
          <a:endParaRPr lang="en-US"/>
        </a:p>
      </dgm:t>
    </dgm:pt>
    <dgm:pt modelId="{B090EBCD-33C8-4B08-92BB-04BDB8979C41}" type="sibTrans" cxnId="{544CD9CD-8A2D-4C15-BE72-29CC932B53E5}">
      <dgm:prSet/>
      <dgm:spPr/>
      <dgm:t>
        <a:bodyPr/>
        <a:lstStyle/>
        <a:p>
          <a:endParaRPr lang="en-US"/>
        </a:p>
      </dgm:t>
    </dgm:pt>
    <dgm:pt modelId="{52D3200C-A893-4799-995A-A31574302741}">
      <dgm:prSet/>
      <dgm:spPr/>
      <dgm:t>
        <a:bodyPr/>
        <a:lstStyle/>
        <a:p>
          <a:r>
            <a:rPr lang="en-US" dirty="0"/>
            <a:t>Develop</a:t>
          </a:r>
        </a:p>
      </dgm:t>
    </dgm:pt>
    <dgm:pt modelId="{B731067A-C2BD-497F-87E2-1547CAE58ADA}" type="parTrans" cxnId="{424D0360-CB32-4003-BECF-3F5D79B90124}">
      <dgm:prSet/>
      <dgm:spPr/>
      <dgm:t>
        <a:bodyPr/>
        <a:lstStyle/>
        <a:p>
          <a:endParaRPr lang="en-US"/>
        </a:p>
      </dgm:t>
    </dgm:pt>
    <dgm:pt modelId="{F346513A-8A61-46EA-9302-9AEB06E3257C}" type="sibTrans" cxnId="{424D0360-CB32-4003-BECF-3F5D79B90124}">
      <dgm:prSet/>
      <dgm:spPr/>
      <dgm:t>
        <a:bodyPr/>
        <a:lstStyle/>
        <a:p>
          <a:endParaRPr lang="en-US"/>
        </a:p>
      </dgm:t>
    </dgm:pt>
    <dgm:pt modelId="{165D290C-2D49-448A-89FC-975343C99A92}">
      <dgm:prSet custT="1"/>
      <dgm:spPr/>
      <dgm:t>
        <a:bodyPr/>
        <a:lstStyle/>
        <a:p>
          <a:r>
            <a:rPr lang="en-US" sz="1400" dirty="0"/>
            <a:t>Develop a process and priorities for an advocacy agenda</a:t>
          </a:r>
        </a:p>
      </dgm:t>
    </dgm:pt>
    <dgm:pt modelId="{D679DD64-E8A4-4722-BA47-DC725AA33494}" type="parTrans" cxnId="{E44E5489-E6A6-41F5-8A00-ADE11F0B4D37}">
      <dgm:prSet/>
      <dgm:spPr/>
      <dgm:t>
        <a:bodyPr/>
        <a:lstStyle/>
        <a:p>
          <a:endParaRPr lang="en-US"/>
        </a:p>
      </dgm:t>
    </dgm:pt>
    <dgm:pt modelId="{70A7BEE5-E32A-49D5-9199-C37E20F8A74B}" type="sibTrans" cxnId="{E44E5489-E6A6-41F5-8A00-ADE11F0B4D37}">
      <dgm:prSet/>
      <dgm:spPr/>
      <dgm:t>
        <a:bodyPr/>
        <a:lstStyle/>
        <a:p>
          <a:endParaRPr lang="en-US"/>
        </a:p>
      </dgm:t>
    </dgm:pt>
    <dgm:pt modelId="{3671662C-7F8F-4290-9742-7E7DF734CABA}">
      <dgm:prSet/>
      <dgm:spPr/>
      <dgm:t>
        <a:bodyPr/>
        <a:lstStyle/>
        <a:p>
          <a:r>
            <a:rPr lang="en-US" dirty="0"/>
            <a:t>Raise</a:t>
          </a:r>
        </a:p>
      </dgm:t>
    </dgm:pt>
    <dgm:pt modelId="{3FFCF099-DDBF-4150-B54B-2F76ECB62D48}" type="parTrans" cxnId="{6E1006B7-AF12-4866-8D9A-DC2DBB00224E}">
      <dgm:prSet/>
      <dgm:spPr/>
      <dgm:t>
        <a:bodyPr/>
        <a:lstStyle/>
        <a:p>
          <a:endParaRPr lang="en-US"/>
        </a:p>
      </dgm:t>
    </dgm:pt>
    <dgm:pt modelId="{99E288DE-A486-48A6-B0CF-7F3E0CB397F9}" type="sibTrans" cxnId="{6E1006B7-AF12-4866-8D9A-DC2DBB00224E}">
      <dgm:prSet/>
      <dgm:spPr/>
      <dgm:t>
        <a:bodyPr/>
        <a:lstStyle/>
        <a:p>
          <a:endParaRPr lang="en-US"/>
        </a:p>
      </dgm:t>
    </dgm:pt>
    <dgm:pt modelId="{837EFF18-26F5-400E-B9FC-86DDADA3935D}">
      <dgm:prSet custT="1"/>
      <dgm:spPr/>
      <dgm:t>
        <a:bodyPr/>
        <a:lstStyle/>
        <a:p>
          <a:r>
            <a:rPr lang="en-US" sz="1400" dirty="0"/>
            <a:t>Raise awareness of racial disparities in housing and homelessness</a:t>
          </a:r>
        </a:p>
      </dgm:t>
    </dgm:pt>
    <dgm:pt modelId="{3DF7C249-B65C-4556-AB6B-8B1958F11D00}" type="parTrans" cxnId="{36D5D409-8A15-4995-ACB0-A98A8C81F9BE}">
      <dgm:prSet/>
      <dgm:spPr/>
      <dgm:t>
        <a:bodyPr/>
        <a:lstStyle/>
        <a:p>
          <a:endParaRPr lang="en-US"/>
        </a:p>
      </dgm:t>
    </dgm:pt>
    <dgm:pt modelId="{438C3CC6-78DE-46FE-B0A3-5986D212D1BB}" type="sibTrans" cxnId="{36D5D409-8A15-4995-ACB0-A98A8C81F9BE}">
      <dgm:prSet/>
      <dgm:spPr/>
      <dgm:t>
        <a:bodyPr/>
        <a:lstStyle/>
        <a:p>
          <a:endParaRPr lang="en-US"/>
        </a:p>
      </dgm:t>
    </dgm:pt>
    <dgm:pt modelId="{DDA44219-D248-4C2C-969D-59A35B0ABCE2}">
      <dgm:prSet/>
      <dgm:spPr/>
      <dgm:t>
        <a:bodyPr/>
        <a:lstStyle/>
        <a:p>
          <a:r>
            <a:rPr lang="en-US" dirty="0"/>
            <a:t>Increase</a:t>
          </a:r>
        </a:p>
      </dgm:t>
    </dgm:pt>
    <dgm:pt modelId="{2C103CDB-02D8-4CD3-AA31-5CAEFBCA9751}" type="parTrans" cxnId="{A7027B4A-3F0F-4D0C-BDE6-39E7A47A1E6F}">
      <dgm:prSet/>
      <dgm:spPr/>
      <dgm:t>
        <a:bodyPr/>
        <a:lstStyle/>
        <a:p>
          <a:endParaRPr lang="en-US"/>
        </a:p>
      </dgm:t>
    </dgm:pt>
    <dgm:pt modelId="{991E84E1-BC02-4895-87F4-52FC618A9210}" type="sibTrans" cxnId="{A7027B4A-3F0F-4D0C-BDE6-39E7A47A1E6F}">
      <dgm:prSet/>
      <dgm:spPr/>
      <dgm:t>
        <a:bodyPr/>
        <a:lstStyle/>
        <a:p>
          <a:endParaRPr lang="en-US"/>
        </a:p>
      </dgm:t>
    </dgm:pt>
    <dgm:pt modelId="{9EA517F9-77FE-41B2-AA97-F9E6905A9772}">
      <dgm:prSet custT="1"/>
      <dgm:spPr/>
      <dgm:t>
        <a:bodyPr/>
        <a:lstStyle/>
        <a:p>
          <a:r>
            <a:rPr lang="en-US" sz="1400" dirty="0"/>
            <a:t>Increase awareness of discrimination in rental housing market – including avenues through which claims can be pursued</a:t>
          </a:r>
        </a:p>
      </dgm:t>
    </dgm:pt>
    <dgm:pt modelId="{6266EAE9-C2DE-4492-876D-D3875C87E130}" type="parTrans" cxnId="{9F255F54-51E1-4EFB-8A52-3C1F36B5DF4E}">
      <dgm:prSet/>
      <dgm:spPr/>
      <dgm:t>
        <a:bodyPr/>
        <a:lstStyle/>
        <a:p>
          <a:endParaRPr lang="en-US"/>
        </a:p>
      </dgm:t>
    </dgm:pt>
    <dgm:pt modelId="{28A52C2E-3511-4E74-94A3-3F3B7D860CED}" type="sibTrans" cxnId="{9F255F54-51E1-4EFB-8A52-3C1F36B5DF4E}">
      <dgm:prSet/>
      <dgm:spPr/>
      <dgm:t>
        <a:bodyPr/>
        <a:lstStyle/>
        <a:p>
          <a:endParaRPr lang="en-US"/>
        </a:p>
      </dgm:t>
    </dgm:pt>
    <dgm:pt modelId="{7E42BBD3-889C-4646-8B90-053DE935C59E}">
      <dgm:prSet/>
      <dgm:spPr/>
      <dgm:t>
        <a:bodyPr/>
        <a:lstStyle/>
        <a:p>
          <a:r>
            <a:rPr lang="en-US" dirty="0"/>
            <a:t>Continue</a:t>
          </a:r>
        </a:p>
      </dgm:t>
    </dgm:pt>
    <dgm:pt modelId="{6F7138AE-7E79-4D0B-9FB2-2438A663849C}" type="parTrans" cxnId="{19B0D857-B1A1-45D0-8DC2-430DEB80CCB6}">
      <dgm:prSet/>
      <dgm:spPr/>
      <dgm:t>
        <a:bodyPr/>
        <a:lstStyle/>
        <a:p>
          <a:endParaRPr lang="en-US"/>
        </a:p>
      </dgm:t>
    </dgm:pt>
    <dgm:pt modelId="{5389787C-F374-4C11-ABFE-E2E4B91A4A54}" type="sibTrans" cxnId="{19B0D857-B1A1-45D0-8DC2-430DEB80CCB6}">
      <dgm:prSet/>
      <dgm:spPr/>
      <dgm:t>
        <a:bodyPr/>
        <a:lstStyle/>
        <a:p>
          <a:endParaRPr lang="en-US"/>
        </a:p>
      </dgm:t>
    </dgm:pt>
    <dgm:pt modelId="{9E2CE885-6B7A-46AD-8670-E3CBEA09DC8F}">
      <dgm:prSet custT="1"/>
      <dgm:spPr/>
      <dgm:t>
        <a:bodyPr/>
        <a:lstStyle/>
        <a:p>
          <a:r>
            <a:rPr lang="en-US" sz="1400" dirty="0"/>
            <a:t>Continue to advocate for more PSH units, vouchers and subsidies</a:t>
          </a:r>
        </a:p>
      </dgm:t>
    </dgm:pt>
    <dgm:pt modelId="{0FDBDD62-90AB-43EF-B3E3-F6F7B6FFD5AF}" type="parTrans" cxnId="{FEFD2A2A-D35E-4829-A813-6C02122C1FE1}">
      <dgm:prSet/>
      <dgm:spPr/>
      <dgm:t>
        <a:bodyPr/>
        <a:lstStyle/>
        <a:p>
          <a:endParaRPr lang="en-US"/>
        </a:p>
      </dgm:t>
    </dgm:pt>
    <dgm:pt modelId="{1C51072C-BAE7-4E31-8E1E-96199BE85ADC}" type="sibTrans" cxnId="{FEFD2A2A-D35E-4829-A813-6C02122C1FE1}">
      <dgm:prSet/>
      <dgm:spPr/>
      <dgm:t>
        <a:bodyPr/>
        <a:lstStyle/>
        <a:p>
          <a:endParaRPr lang="en-US"/>
        </a:p>
      </dgm:t>
    </dgm:pt>
    <dgm:pt modelId="{D087698B-16E6-4023-BCAE-89A5AC6628AE}">
      <dgm:prSet/>
      <dgm:spPr/>
      <dgm:t>
        <a:bodyPr/>
        <a:lstStyle/>
        <a:p>
          <a:r>
            <a:rPr lang="en-US" dirty="0"/>
            <a:t>Produce</a:t>
          </a:r>
        </a:p>
      </dgm:t>
    </dgm:pt>
    <dgm:pt modelId="{1893B8EF-E16F-4F34-9D82-E99D72FA8F13}" type="parTrans" cxnId="{52E08C35-958B-4499-B4C9-F54BDB1921D4}">
      <dgm:prSet/>
      <dgm:spPr/>
      <dgm:t>
        <a:bodyPr/>
        <a:lstStyle/>
        <a:p>
          <a:endParaRPr lang="en-US"/>
        </a:p>
      </dgm:t>
    </dgm:pt>
    <dgm:pt modelId="{F8F15300-9DCD-4891-8ACE-299EFA2983BD}" type="sibTrans" cxnId="{52E08C35-958B-4499-B4C9-F54BDB1921D4}">
      <dgm:prSet/>
      <dgm:spPr/>
      <dgm:t>
        <a:bodyPr/>
        <a:lstStyle/>
        <a:p>
          <a:endParaRPr lang="en-US"/>
        </a:p>
      </dgm:t>
    </dgm:pt>
    <dgm:pt modelId="{8972636B-9E6E-4391-8EE2-7D7F73DC6CF4}">
      <dgm:prSet custT="1"/>
      <dgm:spPr/>
      <dgm:t>
        <a:bodyPr/>
        <a:lstStyle/>
        <a:p>
          <a:r>
            <a:rPr lang="en-US" sz="1400" dirty="0"/>
            <a:t>Produce one page list of services available with a map to give to all new consumers</a:t>
          </a:r>
        </a:p>
      </dgm:t>
    </dgm:pt>
    <dgm:pt modelId="{FE52EEBC-B221-400F-8364-5D11296F8E3D}" type="parTrans" cxnId="{8E458424-907B-4D4D-A877-812F17F39017}">
      <dgm:prSet/>
      <dgm:spPr/>
      <dgm:t>
        <a:bodyPr/>
        <a:lstStyle/>
        <a:p>
          <a:endParaRPr lang="en-US"/>
        </a:p>
      </dgm:t>
    </dgm:pt>
    <dgm:pt modelId="{795922D5-E90B-43AE-A45B-66D5A036C5C6}" type="sibTrans" cxnId="{8E458424-907B-4D4D-A877-812F17F39017}">
      <dgm:prSet/>
      <dgm:spPr/>
      <dgm:t>
        <a:bodyPr/>
        <a:lstStyle/>
        <a:p>
          <a:endParaRPr lang="en-US"/>
        </a:p>
      </dgm:t>
    </dgm:pt>
    <dgm:pt modelId="{B4BCDE5B-67F8-416D-98F3-03BFCB3F292C}" type="pres">
      <dgm:prSet presAssocID="{5626A499-205E-49B3-B1D1-B359CA103896}" presName="Name0" presStyleCnt="0">
        <dgm:presLayoutVars>
          <dgm:dir/>
          <dgm:animLvl val="lvl"/>
          <dgm:resizeHandles val="exact"/>
        </dgm:presLayoutVars>
      </dgm:prSet>
      <dgm:spPr/>
    </dgm:pt>
    <dgm:pt modelId="{0BB0B529-B119-472E-97A3-1C1024320742}" type="pres">
      <dgm:prSet presAssocID="{A86D80F8-5E27-4FDC-BF04-BC5717F65740}" presName="linNode" presStyleCnt="0"/>
      <dgm:spPr/>
    </dgm:pt>
    <dgm:pt modelId="{D58315E1-F252-4F0E-9A73-855E1DC14C2B}" type="pres">
      <dgm:prSet presAssocID="{A86D80F8-5E27-4FDC-BF04-BC5717F65740}" presName="parentText" presStyleLbl="solidFgAcc1" presStyleIdx="0" presStyleCnt="6">
        <dgm:presLayoutVars>
          <dgm:chMax val="1"/>
          <dgm:bulletEnabled/>
        </dgm:presLayoutVars>
      </dgm:prSet>
      <dgm:spPr/>
    </dgm:pt>
    <dgm:pt modelId="{881C5CF1-C663-46A8-8ED7-E3DA0619D5FA}" type="pres">
      <dgm:prSet presAssocID="{A86D80F8-5E27-4FDC-BF04-BC5717F65740}" presName="descendantText" presStyleLbl="alignNode1" presStyleIdx="0" presStyleCnt="6">
        <dgm:presLayoutVars>
          <dgm:bulletEnabled/>
        </dgm:presLayoutVars>
      </dgm:prSet>
      <dgm:spPr/>
    </dgm:pt>
    <dgm:pt modelId="{A02196E9-4EC2-411C-97EE-2908D8A1A4A6}" type="pres">
      <dgm:prSet presAssocID="{EDB30E55-A802-4F0B-94F1-BD2C6AA27B31}" presName="sp" presStyleCnt="0"/>
      <dgm:spPr/>
    </dgm:pt>
    <dgm:pt modelId="{A84B0D7B-0127-4CFE-AACC-29E53C9688C7}" type="pres">
      <dgm:prSet presAssocID="{52D3200C-A893-4799-995A-A31574302741}" presName="linNode" presStyleCnt="0"/>
      <dgm:spPr/>
    </dgm:pt>
    <dgm:pt modelId="{782CFF53-183B-4391-9A3C-98575E4F360C}" type="pres">
      <dgm:prSet presAssocID="{52D3200C-A893-4799-995A-A31574302741}" presName="parentText" presStyleLbl="solidFgAcc1" presStyleIdx="1" presStyleCnt="6">
        <dgm:presLayoutVars>
          <dgm:chMax val="1"/>
          <dgm:bulletEnabled/>
        </dgm:presLayoutVars>
      </dgm:prSet>
      <dgm:spPr/>
    </dgm:pt>
    <dgm:pt modelId="{A1C7FCCF-36C1-474C-93C3-715B56E9E652}" type="pres">
      <dgm:prSet presAssocID="{52D3200C-A893-4799-995A-A31574302741}" presName="descendantText" presStyleLbl="alignNode1" presStyleIdx="1" presStyleCnt="6">
        <dgm:presLayoutVars>
          <dgm:bulletEnabled/>
        </dgm:presLayoutVars>
      </dgm:prSet>
      <dgm:spPr/>
    </dgm:pt>
    <dgm:pt modelId="{642EB8EB-1CF8-4F7E-8B77-B854A4944277}" type="pres">
      <dgm:prSet presAssocID="{F346513A-8A61-46EA-9302-9AEB06E3257C}" presName="sp" presStyleCnt="0"/>
      <dgm:spPr/>
    </dgm:pt>
    <dgm:pt modelId="{1456041E-01BF-4C9B-971A-37855F88A490}" type="pres">
      <dgm:prSet presAssocID="{3671662C-7F8F-4290-9742-7E7DF734CABA}" presName="linNode" presStyleCnt="0"/>
      <dgm:spPr/>
    </dgm:pt>
    <dgm:pt modelId="{DD5508DA-BF49-46E3-99A8-4B8598CB9DBF}" type="pres">
      <dgm:prSet presAssocID="{3671662C-7F8F-4290-9742-7E7DF734CABA}" presName="parentText" presStyleLbl="solidFgAcc1" presStyleIdx="2" presStyleCnt="6">
        <dgm:presLayoutVars>
          <dgm:chMax val="1"/>
          <dgm:bulletEnabled/>
        </dgm:presLayoutVars>
      </dgm:prSet>
      <dgm:spPr/>
    </dgm:pt>
    <dgm:pt modelId="{0A2EED51-8F14-4E12-AED6-7B3D0C3C0782}" type="pres">
      <dgm:prSet presAssocID="{3671662C-7F8F-4290-9742-7E7DF734CABA}" presName="descendantText" presStyleLbl="alignNode1" presStyleIdx="2" presStyleCnt="6">
        <dgm:presLayoutVars>
          <dgm:bulletEnabled/>
        </dgm:presLayoutVars>
      </dgm:prSet>
      <dgm:spPr/>
    </dgm:pt>
    <dgm:pt modelId="{F14328E0-5260-408A-9B58-A2540C26D37F}" type="pres">
      <dgm:prSet presAssocID="{99E288DE-A486-48A6-B0CF-7F3E0CB397F9}" presName="sp" presStyleCnt="0"/>
      <dgm:spPr/>
    </dgm:pt>
    <dgm:pt modelId="{5BC13925-5CC4-42CF-BC36-B182794E908E}" type="pres">
      <dgm:prSet presAssocID="{DDA44219-D248-4C2C-969D-59A35B0ABCE2}" presName="linNode" presStyleCnt="0"/>
      <dgm:spPr/>
    </dgm:pt>
    <dgm:pt modelId="{908C0757-6B51-462B-992B-2E230A4F871E}" type="pres">
      <dgm:prSet presAssocID="{DDA44219-D248-4C2C-969D-59A35B0ABCE2}" presName="parentText" presStyleLbl="solidFgAcc1" presStyleIdx="3" presStyleCnt="6">
        <dgm:presLayoutVars>
          <dgm:chMax val="1"/>
          <dgm:bulletEnabled/>
        </dgm:presLayoutVars>
      </dgm:prSet>
      <dgm:spPr/>
    </dgm:pt>
    <dgm:pt modelId="{2D22C2DF-0CDE-4A65-B241-6435EB94B333}" type="pres">
      <dgm:prSet presAssocID="{DDA44219-D248-4C2C-969D-59A35B0ABCE2}" presName="descendantText" presStyleLbl="alignNode1" presStyleIdx="3" presStyleCnt="6">
        <dgm:presLayoutVars>
          <dgm:bulletEnabled/>
        </dgm:presLayoutVars>
      </dgm:prSet>
      <dgm:spPr/>
    </dgm:pt>
    <dgm:pt modelId="{1568D7BF-1371-4D95-80A3-2D1DDEB2DA6A}" type="pres">
      <dgm:prSet presAssocID="{991E84E1-BC02-4895-87F4-52FC618A9210}" presName="sp" presStyleCnt="0"/>
      <dgm:spPr/>
    </dgm:pt>
    <dgm:pt modelId="{246C7F54-E887-432B-B183-EB9E58B87D76}" type="pres">
      <dgm:prSet presAssocID="{7E42BBD3-889C-4646-8B90-053DE935C59E}" presName="linNode" presStyleCnt="0"/>
      <dgm:spPr/>
    </dgm:pt>
    <dgm:pt modelId="{583D0C50-E00B-4034-AB99-19153F821964}" type="pres">
      <dgm:prSet presAssocID="{7E42BBD3-889C-4646-8B90-053DE935C59E}" presName="parentText" presStyleLbl="solidFgAcc1" presStyleIdx="4" presStyleCnt="6">
        <dgm:presLayoutVars>
          <dgm:chMax val="1"/>
          <dgm:bulletEnabled/>
        </dgm:presLayoutVars>
      </dgm:prSet>
      <dgm:spPr/>
    </dgm:pt>
    <dgm:pt modelId="{74C74A06-B3D1-448A-AF00-953234FA4D54}" type="pres">
      <dgm:prSet presAssocID="{7E42BBD3-889C-4646-8B90-053DE935C59E}" presName="descendantText" presStyleLbl="alignNode1" presStyleIdx="4" presStyleCnt="6">
        <dgm:presLayoutVars>
          <dgm:bulletEnabled/>
        </dgm:presLayoutVars>
      </dgm:prSet>
      <dgm:spPr/>
    </dgm:pt>
    <dgm:pt modelId="{E2685778-A729-4D80-A2BF-215158D41F8E}" type="pres">
      <dgm:prSet presAssocID="{5389787C-F374-4C11-ABFE-E2E4B91A4A54}" presName="sp" presStyleCnt="0"/>
      <dgm:spPr/>
    </dgm:pt>
    <dgm:pt modelId="{30813203-E359-4CE7-9D73-6A8B4FB79BF3}" type="pres">
      <dgm:prSet presAssocID="{D087698B-16E6-4023-BCAE-89A5AC6628AE}" presName="linNode" presStyleCnt="0"/>
      <dgm:spPr/>
    </dgm:pt>
    <dgm:pt modelId="{A77FF00B-0FA5-461B-BF97-1249096CB688}" type="pres">
      <dgm:prSet presAssocID="{D087698B-16E6-4023-BCAE-89A5AC6628AE}" presName="parentText" presStyleLbl="solidFgAcc1" presStyleIdx="5" presStyleCnt="6">
        <dgm:presLayoutVars>
          <dgm:chMax val="1"/>
          <dgm:bulletEnabled/>
        </dgm:presLayoutVars>
      </dgm:prSet>
      <dgm:spPr/>
    </dgm:pt>
    <dgm:pt modelId="{0FA15567-9B6D-42E2-93FD-F4A666EED85C}" type="pres">
      <dgm:prSet presAssocID="{D087698B-16E6-4023-BCAE-89A5AC6628AE}" presName="descendantText" presStyleLbl="alignNode1" presStyleIdx="5" presStyleCnt="6">
        <dgm:presLayoutVars>
          <dgm:bulletEnabled/>
        </dgm:presLayoutVars>
      </dgm:prSet>
      <dgm:spPr/>
    </dgm:pt>
  </dgm:ptLst>
  <dgm:cxnLst>
    <dgm:cxn modelId="{36D5D409-8A15-4995-ACB0-A98A8C81F9BE}" srcId="{3671662C-7F8F-4290-9742-7E7DF734CABA}" destId="{837EFF18-26F5-400E-B9FC-86DDADA3935D}" srcOrd="0" destOrd="0" parTransId="{3DF7C249-B65C-4556-AB6B-8B1958F11D00}" sibTransId="{438C3CC6-78DE-46FE-B0A3-5986D212D1BB}"/>
    <dgm:cxn modelId="{70216810-DBEC-475C-A091-464F0B38EBF6}" type="presOf" srcId="{165D290C-2D49-448A-89FC-975343C99A92}" destId="{A1C7FCCF-36C1-474C-93C3-715B56E9E652}" srcOrd="0" destOrd="0" presId="urn:microsoft.com/office/officeart/2016/7/layout/VerticalHollowActionList"/>
    <dgm:cxn modelId="{8E458424-907B-4D4D-A877-812F17F39017}" srcId="{D087698B-16E6-4023-BCAE-89A5AC6628AE}" destId="{8972636B-9E6E-4391-8EE2-7D7F73DC6CF4}" srcOrd="0" destOrd="0" parTransId="{FE52EEBC-B221-400F-8364-5D11296F8E3D}" sibTransId="{795922D5-E90B-43AE-A45B-66D5A036C5C6}"/>
    <dgm:cxn modelId="{FEFD2A2A-D35E-4829-A813-6C02122C1FE1}" srcId="{7E42BBD3-889C-4646-8B90-053DE935C59E}" destId="{9E2CE885-6B7A-46AD-8670-E3CBEA09DC8F}" srcOrd="0" destOrd="0" parTransId="{0FDBDD62-90AB-43EF-B3E3-F6F7B6FFD5AF}" sibTransId="{1C51072C-BAE7-4E31-8E1E-96199BE85ADC}"/>
    <dgm:cxn modelId="{5FD44732-5DE1-4D09-A54D-33B69C60D9F2}" type="presOf" srcId="{1AEDC382-5A64-4A58-AD50-89569E0AD94B}" destId="{881C5CF1-C663-46A8-8ED7-E3DA0619D5FA}" srcOrd="0" destOrd="0" presId="urn:microsoft.com/office/officeart/2016/7/layout/VerticalHollowActionList"/>
    <dgm:cxn modelId="{52E08C35-958B-4499-B4C9-F54BDB1921D4}" srcId="{5626A499-205E-49B3-B1D1-B359CA103896}" destId="{D087698B-16E6-4023-BCAE-89A5AC6628AE}" srcOrd="5" destOrd="0" parTransId="{1893B8EF-E16F-4F34-9D82-E99D72FA8F13}" sibTransId="{F8F15300-9DCD-4891-8ACE-299EFA2983BD}"/>
    <dgm:cxn modelId="{461EA038-D1C6-4CFD-AD7A-0BCE8516708E}" type="presOf" srcId="{9EA517F9-77FE-41B2-AA97-F9E6905A9772}" destId="{2D22C2DF-0CDE-4A65-B241-6435EB94B333}" srcOrd="0" destOrd="0" presId="urn:microsoft.com/office/officeart/2016/7/layout/VerticalHollowActionList"/>
    <dgm:cxn modelId="{4E927140-B857-4456-95E0-18D169FFF91F}" type="presOf" srcId="{8972636B-9E6E-4391-8EE2-7D7F73DC6CF4}" destId="{0FA15567-9B6D-42E2-93FD-F4A666EED85C}" srcOrd="0" destOrd="0" presId="urn:microsoft.com/office/officeart/2016/7/layout/VerticalHollowActionList"/>
    <dgm:cxn modelId="{424D0360-CB32-4003-BECF-3F5D79B90124}" srcId="{5626A499-205E-49B3-B1D1-B359CA103896}" destId="{52D3200C-A893-4799-995A-A31574302741}" srcOrd="1" destOrd="0" parTransId="{B731067A-C2BD-497F-87E2-1547CAE58ADA}" sibTransId="{F346513A-8A61-46EA-9302-9AEB06E3257C}"/>
    <dgm:cxn modelId="{01197541-126A-4061-97D6-05E226266A66}" type="presOf" srcId="{D087698B-16E6-4023-BCAE-89A5AC6628AE}" destId="{A77FF00B-0FA5-461B-BF97-1249096CB688}" srcOrd="0" destOrd="0" presId="urn:microsoft.com/office/officeart/2016/7/layout/VerticalHollowActionList"/>
    <dgm:cxn modelId="{A7027B4A-3F0F-4D0C-BDE6-39E7A47A1E6F}" srcId="{5626A499-205E-49B3-B1D1-B359CA103896}" destId="{DDA44219-D248-4C2C-969D-59A35B0ABCE2}" srcOrd="3" destOrd="0" parTransId="{2C103CDB-02D8-4CD3-AA31-5CAEFBCA9751}" sibTransId="{991E84E1-BC02-4895-87F4-52FC618A9210}"/>
    <dgm:cxn modelId="{CBF8C770-5F88-4BF9-80BA-2D57F7B6E1BD}" type="presOf" srcId="{DDA44219-D248-4C2C-969D-59A35B0ABCE2}" destId="{908C0757-6B51-462B-992B-2E230A4F871E}" srcOrd="0" destOrd="0" presId="urn:microsoft.com/office/officeart/2016/7/layout/VerticalHollowActionList"/>
    <dgm:cxn modelId="{9E471651-6E49-4217-A7C8-14A56F319A9C}" type="presOf" srcId="{A86D80F8-5E27-4FDC-BF04-BC5717F65740}" destId="{D58315E1-F252-4F0E-9A73-855E1DC14C2B}" srcOrd="0" destOrd="0" presId="urn:microsoft.com/office/officeart/2016/7/layout/VerticalHollowActionList"/>
    <dgm:cxn modelId="{9F255F54-51E1-4EFB-8A52-3C1F36B5DF4E}" srcId="{DDA44219-D248-4C2C-969D-59A35B0ABCE2}" destId="{9EA517F9-77FE-41B2-AA97-F9E6905A9772}" srcOrd="0" destOrd="0" parTransId="{6266EAE9-C2DE-4492-876D-D3875C87E130}" sibTransId="{28A52C2E-3511-4E74-94A3-3F3B7D860CED}"/>
    <dgm:cxn modelId="{6B407A74-F13A-47B3-A6D2-F46730A8D028}" type="presOf" srcId="{7E42BBD3-889C-4646-8B90-053DE935C59E}" destId="{583D0C50-E00B-4034-AB99-19153F821964}" srcOrd="0" destOrd="0" presId="urn:microsoft.com/office/officeart/2016/7/layout/VerticalHollowActionList"/>
    <dgm:cxn modelId="{8ADF4677-8A54-424B-BE7F-E51E95E8E5A2}" srcId="{5626A499-205E-49B3-B1D1-B359CA103896}" destId="{A86D80F8-5E27-4FDC-BF04-BC5717F65740}" srcOrd="0" destOrd="0" parTransId="{2F347DDD-4F13-4752-9753-0E7A082F5BD0}" sibTransId="{EDB30E55-A802-4F0B-94F1-BD2C6AA27B31}"/>
    <dgm:cxn modelId="{19B0D857-B1A1-45D0-8DC2-430DEB80CCB6}" srcId="{5626A499-205E-49B3-B1D1-B359CA103896}" destId="{7E42BBD3-889C-4646-8B90-053DE935C59E}" srcOrd="4" destOrd="0" parTransId="{6F7138AE-7E79-4D0B-9FB2-2438A663849C}" sibTransId="{5389787C-F374-4C11-ABFE-E2E4B91A4A54}"/>
    <dgm:cxn modelId="{66F2DA77-4303-40C9-9C29-467897980872}" type="presOf" srcId="{9E2CE885-6B7A-46AD-8670-E3CBEA09DC8F}" destId="{74C74A06-B3D1-448A-AF00-953234FA4D54}" srcOrd="0" destOrd="0" presId="urn:microsoft.com/office/officeart/2016/7/layout/VerticalHollowActionList"/>
    <dgm:cxn modelId="{E44E5489-E6A6-41F5-8A00-ADE11F0B4D37}" srcId="{52D3200C-A893-4799-995A-A31574302741}" destId="{165D290C-2D49-448A-89FC-975343C99A92}" srcOrd="0" destOrd="0" parTransId="{D679DD64-E8A4-4722-BA47-DC725AA33494}" sibTransId="{70A7BEE5-E32A-49D5-9199-C37E20F8A74B}"/>
    <dgm:cxn modelId="{C85C9C8E-158A-4CEC-84A3-4D4A2669B957}" type="presOf" srcId="{5626A499-205E-49B3-B1D1-B359CA103896}" destId="{B4BCDE5B-67F8-416D-98F3-03BFCB3F292C}" srcOrd="0" destOrd="0" presId="urn:microsoft.com/office/officeart/2016/7/layout/VerticalHollowActionList"/>
    <dgm:cxn modelId="{AC5422AC-267A-49AF-8519-E3ED139BEE51}" type="presOf" srcId="{837EFF18-26F5-400E-B9FC-86DDADA3935D}" destId="{0A2EED51-8F14-4E12-AED6-7B3D0C3C0782}" srcOrd="0" destOrd="0" presId="urn:microsoft.com/office/officeart/2016/7/layout/VerticalHollowActionList"/>
    <dgm:cxn modelId="{6E1006B7-AF12-4866-8D9A-DC2DBB00224E}" srcId="{5626A499-205E-49B3-B1D1-B359CA103896}" destId="{3671662C-7F8F-4290-9742-7E7DF734CABA}" srcOrd="2" destOrd="0" parTransId="{3FFCF099-DDBF-4150-B54B-2F76ECB62D48}" sibTransId="{99E288DE-A486-48A6-B0CF-7F3E0CB397F9}"/>
    <dgm:cxn modelId="{0DDDBFC5-37A5-4583-AC6C-AF1973EE9A6C}" type="presOf" srcId="{3671662C-7F8F-4290-9742-7E7DF734CABA}" destId="{DD5508DA-BF49-46E3-99A8-4B8598CB9DBF}" srcOrd="0" destOrd="0" presId="urn:microsoft.com/office/officeart/2016/7/layout/VerticalHollowActionList"/>
    <dgm:cxn modelId="{544CD9CD-8A2D-4C15-BE72-29CC932B53E5}" srcId="{A86D80F8-5E27-4FDC-BF04-BC5717F65740}" destId="{1AEDC382-5A64-4A58-AD50-89569E0AD94B}" srcOrd="0" destOrd="0" parTransId="{2C7DC841-6A9D-432F-89C2-5A608267CCC2}" sibTransId="{B090EBCD-33C8-4B08-92BB-04BDB8979C41}"/>
    <dgm:cxn modelId="{56BDC4E8-32C1-4445-BF02-0024FE264EEF}" type="presOf" srcId="{52D3200C-A893-4799-995A-A31574302741}" destId="{782CFF53-183B-4391-9A3C-98575E4F360C}" srcOrd="0" destOrd="0" presId="urn:microsoft.com/office/officeart/2016/7/layout/VerticalHollowActionList"/>
    <dgm:cxn modelId="{89B81F4E-682C-49A7-9079-2DA96BB0F484}" type="presParOf" srcId="{B4BCDE5B-67F8-416D-98F3-03BFCB3F292C}" destId="{0BB0B529-B119-472E-97A3-1C1024320742}" srcOrd="0" destOrd="0" presId="urn:microsoft.com/office/officeart/2016/7/layout/VerticalHollowActionList"/>
    <dgm:cxn modelId="{F2C6642E-C83C-472D-A442-21C38CD07C67}" type="presParOf" srcId="{0BB0B529-B119-472E-97A3-1C1024320742}" destId="{D58315E1-F252-4F0E-9A73-855E1DC14C2B}" srcOrd="0" destOrd="0" presId="urn:microsoft.com/office/officeart/2016/7/layout/VerticalHollowActionList"/>
    <dgm:cxn modelId="{A2360793-3BF8-4573-AC56-E422080C6723}" type="presParOf" srcId="{0BB0B529-B119-472E-97A3-1C1024320742}" destId="{881C5CF1-C663-46A8-8ED7-E3DA0619D5FA}" srcOrd="1" destOrd="0" presId="urn:microsoft.com/office/officeart/2016/7/layout/VerticalHollowActionList"/>
    <dgm:cxn modelId="{B2E5224D-5FD9-476F-9E36-02D6E1366A03}" type="presParOf" srcId="{B4BCDE5B-67F8-416D-98F3-03BFCB3F292C}" destId="{A02196E9-4EC2-411C-97EE-2908D8A1A4A6}" srcOrd="1" destOrd="0" presId="urn:microsoft.com/office/officeart/2016/7/layout/VerticalHollowActionList"/>
    <dgm:cxn modelId="{863156B6-1D48-4A02-B3E1-76253CC18BCE}" type="presParOf" srcId="{B4BCDE5B-67F8-416D-98F3-03BFCB3F292C}" destId="{A84B0D7B-0127-4CFE-AACC-29E53C9688C7}" srcOrd="2" destOrd="0" presId="urn:microsoft.com/office/officeart/2016/7/layout/VerticalHollowActionList"/>
    <dgm:cxn modelId="{8B21A7FF-DE1F-456A-A4D7-8C4E555F433A}" type="presParOf" srcId="{A84B0D7B-0127-4CFE-AACC-29E53C9688C7}" destId="{782CFF53-183B-4391-9A3C-98575E4F360C}" srcOrd="0" destOrd="0" presId="urn:microsoft.com/office/officeart/2016/7/layout/VerticalHollowActionList"/>
    <dgm:cxn modelId="{B2371DE5-C283-4CC3-A2F5-66EC4C24BC74}" type="presParOf" srcId="{A84B0D7B-0127-4CFE-AACC-29E53C9688C7}" destId="{A1C7FCCF-36C1-474C-93C3-715B56E9E652}" srcOrd="1" destOrd="0" presId="urn:microsoft.com/office/officeart/2016/7/layout/VerticalHollowActionList"/>
    <dgm:cxn modelId="{D6CA7320-5367-4207-BD24-D6AEE186B3FD}" type="presParOf" srcId="{B4BCDE5B-67F8-416D-98F3-03BFCB3F292C}" destId="{642EB8EB-1CF8-4F7E-8B77-B854A4944277}" srcOrd="3" destOrd="0" presId="urn:microsoft.com/office/officeart/2016/7/layout/VerticalHollowActionList"/>
    <dgm:cxn modelId="{70698095-FD2F-4831-9F86-7E357D82F191}" type="presParOf" srcId="{B4BCDE5B-67F8-416D-98F3-03BFCB3F292C}" destId="{1456041E-01BF-4C9B-971A-37855F88A490}" srcOrd="4" destOrd="0" presId="urn:microsoft.com/office/officeart/2016/7/layout/VerticalHollowActionList"/>
    <dgm:cxn modelId="{0F8F9F73-CC7F-4ADF-924D-DAFA9A4A7BFC}" type="presParOf" srcId="{1456041E-01BF-4C9B-971A-37855F88A490}" destId="{DD5508DA-BF49-46E3-99A8-4B8598CB9DBF}" srcOrd="0" destOrd="0" presId="urn:microsoft.com/office/officeart/2016/7/layout/VerticalHollowActionList"/>
    <dgm:cxn modelId="{0787F0F6-4D57-4494-9B77-5482D78416F5}" type="presParOf" srcId="{1456041E-01BF-4C9B-971A-37855F88A490}" destId="{0A2EED51-8F14-4E12-AED6-7B3D0C3C0782}" srcOrd="1" destOrd="0" presId="urn:microsoft.com/office/officeart/2016/7/layout/VerticalHollowActionList"/>
    <dgm:cxn modelId="{D90DFE5A-4409-4EBB-A06D-333C1B2D3E61}" type="presParOf" srcId="{B4BCDE5B-67F8-416D-98F3-03BFCB3F292C}" destId="{F14328E0-5260-408A-9B58-A2540C26D37F}" srcOrd="5" destOrd="0" presId="urn:microsoft.com/office/officeart/2016/7/layout/VerticalHollowActionList"/>
    <dgm:cxn modelId="{6BBD28F9-01A2-4ED6-ADC3-5AE7BCD26608}" type="presParOf" srcId="{B4BCDE5B-67F8-416D-98F3-03BFCB3F292C}" destId="{5BC13925-5CC4-42CF-BC36-B182794E908E}" srcOrd="6" destOrd="0" presId="urn:microsoft.com/office/officeart/2016/7/layout/VerticalHollowActionList"/>
    <dgm:cxn modelId="{1045CA45-49DC-4B0A-AC12-A4CFC2788DD7}" type="presParOf" srcId="{5BC13925-5CC4-42CF-BC36-B182794E908E}" destId="{908C0757-6B51-462B-992B-2E230A4F871E}" srcOrd="0" destOrd="0" presId="urn:microsoft.com/office/officeart/2016/7/layout/VerticalHollowActionList"/>
    <dgm:cxn modelId="{DF1105D2-11C7-4AA6-9B5A-157940674738}" type="presParOf" srcId="{5BC13925-5CC4-42CF-BC36-B182794E908E}" destId="{2D22C2DF-0CDE-4A65-B241-6435EB94B333}" srcOrd="1" destOrd="0" presId="urn:microsoft.com/office/officeart/2016/7/layout/VerticalHollowActionList"/>
    <dgm:cxn modelId="{BA1F360F-C895-45C6-85F0-3E9B35DC1E5A}" type="presParOf" srcId="{B4BCDE5B-67F8-416D-98F3-03BFCB3F292C}" destId="{1568D7BF-1371-4D95-80A3-2D1DDEB2DA6A}" srcOrd="7" destOrd="0" presId="urn:microsoft.com/office/officeart/2016/7/layout/VerticalHollowActionList"/>
    <dgm:cxn modelId="{EB63040D-9160-473D-80A7-67713559A64C}" type="presParOf" srcId="{B4BCDE5B-67F8-416D-98F3-03BFCB3F292C}" destId="{246C7F54-E887-432B-B183-EB9E58B87D76}" srcOrd="8" destOrd="0" presId="urn:microsoft.com/office/officeart/2016/7/layout/VerticalHollowActionList"/>
    <dgm:cxn modelId="{5C97D81B-BCE8-4583-8064-E44EA378A79C}" type="presParOf" srcId="{246C7F54-E887-432B-B183-EB9E58B87D76}" destId="{583D0C50-E00B-4034-AB99-19153F821964}" srcOrd="0" destOrd="0" presId="urn:microsoft.com/office/officeart/2016/7/layout/VerticalHollowActionList"/>
    <dgm:cxn modelId="{AFC71CD1-E461-4BA6-A64F-E6B8D906E6CB}" type="presParOf" srcId="{246C7F54-E887-432B-B183-EB9E58B87D76}" destId="{74C74A06-B3D1-448A-AF00-953234FA4D54}" srcOrd="1" destOrd="0" presId="urn:microsoft.com/office/officeart/2016/7/layout/VerticalHollowActionList"/>
    <dgm:cxn modelId="{53A2795F-9602-46B1-98BD-4C49C9A2D08A}" type="presParOf" srcId="{B4BCDE5B-67F8-416D-98F3-03BFCB3F292C}" destId="{E2685778-A729-4D80-A2BF-215158D41F8E}" srcOrd="9" destOrd="0" presId="urn:microsoft.com/office/officeart/2016/7/layout/VerticalHollowActionList"/>
    <dgm:cxn modelId="{0D3B1D03-B6CD-4D37-B30B-D205DA4C0D82}" type="presParOf" srcId="{B4BCDE5B-67F8-416D-98F3-03BFCB3F292C}" destId="{30813203-E359-4CE7-9D73-6A8B4FB79BF3}" srcOrd="10" destOrd="0" presId="urn:microsoft.com/office/officeart/2016/7/layout/VerticalHollowActionList"/>
    <dgm:cxn modelId="{716E94F8-A313-471D-9A33-F31CCF294838}" type="presParOf" srcId="{30813203-E359-4CE7-9D73-6A8B4FB79BF3}" destId="{A77FF00B-0FA5-461B-BF97-1249096CB688}" srcOrd="0" destOrd="0" presId="urn:microsoft.com/office/officeart/2016/7/layout/VerticalHollowActionList"/>
    <dgm:cxn modelId="{92B18CF2-8F3F-46C2-B8BB-4452B97E9EFE}" type="presParOf" srcId="{30813203-E359-4CE7-9D73-6A8B4FB79BF3}" destId="{0FA15567-9B6D-42E2-93FD-F4A666EED85C}"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298BBE-D9A3-43F2-9BE9-21BB6918E4AF}"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C4E69EE-7AEF-45B9-BC34-8E697FB285D1}">
      <dgm:prSet/>
      <dgm:spPr/>
      <dgm:t>
        <a:bodyPr/>
        <a:lstStyle/>
        <a:p>
          <a:r>
            <a:rPr lang="en-US" dirty="0"/>
            <a:t>Support the work of all Standing Committees:</a:t>
          </a:r>
        </a:p>
      </dgm:t>
    </dgm:pt>
    <dgm:pt modelId="{6FDFF700-0D51-4805-A957-885073CF2C5E}" type="parTrans" cxnId="{C9E35180-D34A-4FFF-8185-74E6506EF7C9}">
      <dgm:prSet/>
      <dgm:spPr/>
      <dgm:t>
        <a:bodyPr/>
        <a:lstStyle/>
        <a:p>
          <a:endParaRPr lang="en-US"/>
        </a:p>
      </dgm:t>
    </dgm:pt>
    <dgm:pt modelId="{7CD6A4F9-16C6-4773-9F00-3F380585B9F0}" type="sibTrans" cxnId="{C9E35180-D34A-4FFF-8185-74E6506EF7C9}">
      <dgm:prSet/>
      <dgm:spPr/>
      <dgm:t>
        <a:bodyPr/>
        <a:lstStyle/>
        <a:p>
          <a:endParaRPr lang="en-US"/>
        </a:p>
      </dgm:t>
    </dgm:pt>
    <dgm:pt modelId="{FE220C6F-B005-448F-8474-C70B9F67B89D}">
      <dgm:prSet/>
      <dgm:spPr/>
      <dgm:t>
        <a:bodyPr/>
        <a:lstStyle/>
        <a:p>
          <a:r>
            <a:rPr lang="en-US" dirty="0"/>
            <a:t>Outreach and Membership</a:t>
          </a:r>
        </a:p>
      </dgm:t>
    </dgm:pt>
    <dgm:pt modelId="{036CCBD2-ED40-4781-B99F-6ECCA8DF586E}" type="parTrans" cxnId="{626C8F8E-D1B4-4DD8-9181-A7445DA0F2B1}">
      <dgm:prSet/>
      <dgm:spPr/>
      <dgm:t>
        <a:bodyPr/>
        <a:lstStyle/>
        <a:p>
          <a:endParaRPr lang="en-US"/>
        </a:p>
      </dgm:t>
    </dgm:pt>
    <dgm:pt modelId="{B4E41820-55DE-4C5A-902D-222B588BE4A8}" type="sibTrans" cxnId="{626C8F8E-D1B4-4DD8-9181-A7445DA0F2B1}">
      <dgm:prSet/>
      <dgm:spPr/>
      <dgm:t>
        <a:bodyPr/>
        <a:lstStyle/>
        <a:p>
          <a:endParaRPr lang="en-US"/>
        </a:p>
      </dgm:t>
    </dgm:pt>
    <dgm:pt modelId="{54A6C890-3131-4F08-AA3A-AD67F3C087E0}">
      <dgm:prSet/>
      <dgm:spPr/>
      <dgm:t>
        <a:bodyPr/>
        <a:lstStyle/>
        <a:p>
          <a:r>
            <a:rPr lang="en-US" dirty="0"/>
            <a:t>Data, PIT and HMIS</a:t>
          </a:r>
        </a:p>
      </dgm:t>
    </dgm:pt>
    <dgm:pt modelId="{47AEF785-2A18-4DDC-8B4B-A454FBB5B4EF}" type="parTrans" cxnId="{772378EB-A665-4DF9-B1D4-77FACA3BD53C}">
      <dgm:prSet/>
      <dgm:spPr/>
      <dgm:t>
        <a:bodyPr/>
        <a:lstStyle/>
        <a:p>
          <a:endParaRPr lang="en-US"/>
        </a:p>
      </dgm:t>
    </dgm:pt>
    <dgm:pt modelId="{9C246996-955D-4E66-A300-C87A380C2EBD}" type="sibTrans" cxnId="{772378EB-A665-4DF9-B1D4-77FACA3BD53C}">
      <dgm:prSet/>
      <dgm:spPr/>
      <dgm:t>
        <a:bodyPr/>
        <a:lstStyle/>
        <a:p>
          <a:endParaRPr lang="en-US"/>
        </a:p>
      </dgm:t>
    </dgm:pt>
    <dgm:pt modelId="{EA108E7E-8D83-40B2-A5A4-4D58D4AF1357}">
      <dgm:prSet/>
      <dgm:spPr/>
      <dgm:t>
        <a:bodyPr/>
        <a:lstStyle/>
        <a:p>
          <a:r>
            <a:rPr lang="en-US" dirty="0"/>
            <a:t>NOFA</a:t>
          </a:r>
        </a:p>
      </dgm:t>
    </dgm:pt>
    <dgm:pt modelId="{F45039D4-D313-4709-9652-3375BA979F82}" type="parTrans" cxnId="{3DB043C6-6365-4D45-8ECD-0B3FBDE1EE53}">
      <dgm:prSet/>
      <dgm:spPr/>
      <dgm:t>
        <a:bodyPr/>
        <a:lstStyle/>
        <a:p>
          <a:endParaRPr lang="en-US"/>
        </a:p>
      </dgm:t>
    </dgm:pt>
    <dgm:pt modelId="{7A2BACE1-A847-4E32-9F7C-B4DF608E1A1A}" type="sibTrans" cxnId="{3DB043C6-6365-4D45-8ECD-0B3FBDE1EE53}">
      <dgm:prSet/>
      <dgm:spPr/>
      <dgm:t>
        <a:bodyPr/>
        <a:lstStyle/>
        <a:p>
          <a:endParaRPr lang="en-US"/>
        </a:p>
      </dgm:t>
    </dgm:pt>
    <dgm:pt modelId="{E79B8B95-1B1B-483A-9434-097BE7D8034D}">
      <dgm:prSet/>
      <dgm:spPr/>
      <dgm:t>
        <a:bodyPr/>
        <a:lstStyle/>
        <a:p>
          <a:r>
            <a:rPr lang="en-US" dirty="0"/>
            <a:t>Application </a:t>
          </a:r>
        </a:p>
      </dgm:t>
    </dgm:pt>
    <dgm:pt modelId="{3FC6BC5B-15B1-499B-BFAB-BD0727799610}" type="parTrans" cxnId="{5DD7CB86-38FE-4DF7-8FF9-10C42FE4497C}">
      <dgm:prSet/>
      <dgm:spPr/>
      <dgm:t>
        <a:bodyPr/>
        <a:lstStyle/>
        <a:p>
          <a:endParaRPr lang="en-US"/>
        </a:p>
      </dgm:t>
    </dgm:pt>
    <dgm:pt modelId="{1C5F7C88-8C25-4759-BDD3-2DC648AA9C63}" type="sibTrans" cxnId="{5DD7CB86-38FE-4DF7-8FF9-10C42FE4497C}">
      <dgm:prSet/>
      <dgm:spPr/>
      <dgm:t>
        <a:bodyPr/>
        <a:lstStyle/>
        <a:p>
          <a:endParaRPr lang="en-US"/>
        </a:p>
      </dgm:t>
    </dgm:pt>
    <dgm:pt modelId="{18745AD6-C15A-4BD2-AB55-F43638DE8E25}">
      <dgm:prSet/>
      <dgm:spPr/>
      <dgm:t>
        <a:bodyPr/>
        <a:lstStyle/>
        <a:p>
          <a:r>
            <a:rPr lang="en-US" dirty="0"/>
            <a:t>Strategic Planning</a:t>
          </a:r>
        </a:p>
      </dgm:t>
    </dgm:pt>
    <dgm:pt modelId="{9CB9EA79-63CF-452E-A5FC-2CFBA7505598}" type="parTrans" cxnId="{C686829E-26D5-4919-BA71-D55A3B5D7397}">
      <dgm:prSet/>
      <dgm:spPr/>
      <dgm:t>
        <a:bodyPr/>
        <a:lstStyle/>
        <a:p>
          <a:endParaRPr lang="en-US"/>
        </a:p>
      </dgm:t>
    </dgm:pt>
    <dgm:pt modelId="{865DF4F8-33F9-4F19-8A62-7CF787C93421}" type="sibTrans" cxnId="{C686829E-26D5-4919-BA71-D55A3B5D7397}">
      <dgm:prSet/>
      <dgm:spPr/>
      <dgm:t>
        <a:bodyPr/>
        <a:lstStyle/>
        <a:p>
          <a:endParaRPr lang="en-US"/>
        </a:p>
      </dgm:t>
    </dgm:pt>
    <dgm:pt modelId="{254EDC31-2273-4B47-9851-E51EDD722CB7}">
      <dgm:prSet/>
      <dgm:spPr/>
      <dgm:t>
        <a:bodyPr/>
        <a:lstStyle/>
        <a:p>
          <a:r>
            <a:rPr lang="en-US" dirty="0"/>
            <a:t>Coordinated Entry and Housing Review</a:t>
          </a:r>
        </a:p>
      </dgm:t>
    </dgm:pt>
    <dgm:pt modelId="{C3B0DFDF-1779-45FA-9896-2EADDB2B3DE4}" type="parTrans" cxnId="{3C0CF148-C780-44CC-906D-B1B07B66E58C}">
      <dgm:prSet/>
      <dgm:spPr/>
      <dgm:t>
        <a:bodyPr/>
        <a:lstStyle/>
        <a:p>
          <a:endParaRPr lang="en-US"/>
        </a:p>
      </dgm:t>
    </dgm:pt>
    <dgm:pt modelId="{C3526785-89F8-423C-B5B1-70F4C063563A}" type="sibTrans" cxnId="{3C0CF148-C780-44CC-906D-B1B07B66E58C}">
      <dgm:prSet/>
      <dgm:spPr/>
      <dgm:t>
        <a:bodyPr/>
        <a:lstStyle/>
        <a:p>
          <a:endParaRPr lang="en-US"/>
        </a:p>
      </dgm:t>
    </dgm:pt>
    <dgm:pt modelId="{E26B413E-2210-4FB7-B08A-711D1F741BBC}">
      <dgm:prSet/>
      <dgm:spPr/>
      <dgm:t>
        <a:bodyPr/>
        <a:lstStyle/>
        <a:p>
          <a:r>
            <a:rPr lang="en-US" dirty="0"/>
            <a:t>Veterans</a:t>
          </a:r>
        </a:p>
      </dgm:t>
    </dgm:pt>
    <dgm:pt modelId="{90D2B774-AA50-42A8-B33C-A482FC61BB11}" type="parTrans" cxnId="{D076F81F-E1A8-4362-9DC1-CB122B430484}">
      <dgm:prSet/>
      <dgm:spPr/>
      <dgm:t>
        <a:bodyPr/>
        <a:lstStyle/>
        <a:p>
          <a:endParaRPr lang="en-US"/>
        </a:p>
      </dgm:t>
    </dgm:pt>
    <dgm:pt modelId="{5D5C8D7D-40D1-4ACB-A8A7-8D4C647EC6EA}" type="sibTrans" cxnId="{D076F81F-E1A8-4362-9DC1-CB122B430484}">
      <dgm:prSet/>
      <dgm:spPr/>
      <dgm:t>
        <a:bodyPr/>
        <a:lstStyle/>
        <a:p>
          <a:endParaRPr lang="en-US"/>
        </a:p>
      </dgm:t>
    </dgm:pt>
    <dgm:pt modelId="{29BE1811-ED69-4885-9F1C-8C63366FB15E}">
      <dgm:prSet/>
      <dgm:spPr/>
      <dgm:t>
        <a:bodyPr/>
        <a:lstStyle/>
        <a:p>
          <a:r>
            <a:rPr lang="en-US" dirty="0"/>
            <a:t>Housing Retention</a:t>
          </a:r>
        </a:p>
      </dgm:t>
    </dgm:pt>
    <dgm:pt modelId="{8CCE294F-CF30-41B2-B4B6-A9BE8E16A0AD}" type="parTrans" cxnId="{39549D38-C40A-41B5-9829-5A5D4579599E}">
      <dgm:prSet/>
      <dgm:spPr/>
      <dgm:t>
        <a:bodyPr/>
        <a:lstStyle/>
        <a:p>
          <a:endParaRPr lang="en-US"/>
        </a:p>
      </dgm:t>
    </dgm:pt>
    <dgm:pt modelId="{91B00758-6286-4C28-A834-F62B1E429F19}" type="sibTrans" cxnId="{39549D38-C40A-41B5-9829-5A5D4579599E}">
      <dgm:prSet/>
      <dgm:spPr/>
      <dgm:t>
        <a:bodyPr/>
        <a:lstStyle/>
        <a:p>
          <a:endParaRPr lang="en-US"/>
        </a:p>
      </dgm:t>
    </dgm:pt>
    <dgm:pt modelId="{6064B6D7-9379-4F2F-9D83-52ACFC25F614}">
      <dgm:prSet/>
      <dgm:spPr/>
      <dgm:t>
        <a:bodyPr/>
        <a:lstStyle/>
        <a:p>
          <a:r>
            <a:rPr lang="en-US" dirty="0"/>
            <a:t>Pilot a program that matches people with housemates and offers services</a:t>
          </a:r>
        </a:p>
      </dgm:t>
    </dgm:pt>
    <dgm:pt modelId="{49355C9F-E649-46E9-BBEE-C699B4B527DF}" type="parTrans" cxnId="{01D905B0-6469-4205-85BB-34A700F59CC5}">
      <dgm:prSet/>
      <dgm:spPr/>
      <dgm:t>
        <a:bodyPr/>
        <a:lstStyle/>
        <a:p>
          <a:endParaRPr lang="en-US"/>
        </a:p>
      </dgm:t>
    </dgm:pt>
    <dgm:pt modelId="{438C0029-1639-457E-97DB-9FC47DFBF713}" type="sibTrans" cxnId="{01D905B0-6469-4205-85BB-34A700F59CC5}">
      <dgm:prSet/>
      <dgm:spPr/>
      <dgm:t>
        <a:bodyPr/>
        <a:lstStyle/>
        <a:p>
          <a:endParaRPr lang="en-US"/>
        </a:p>
      </dgm:t>
    </dgm:pt>
    <dgm:pt modelId="{3A4BEBBE-6470-4B01-8953-224357B9B340}">
      <dgm:prSet/>
      <dgm:spPr/>
      <dgm:t>
        <a:bodyPr/>
        <a:lstStyle/>
        <a:p>
          <a:r>
            <a:rPr lang="en-US" dirty="0"/>
            <a:t>Expand landlord liaison programs and guarantees</a:t>
          </a:r>
        </a:p>
      </dgm:t>
    </dgm:pt>
    <dgm:pt modelId="{0D83FCCF-636A-415D-8F32-B22D42559C8A}" type="parTrans" cxnId="{BBADEEDF-CDD1-4A8F-8DF1-EEB1EDC13354}">
      <dgm:prSet/>
      <dgm:spPr/>
      <dgm:t>
        <a:bodyPr/>
        <a:lstStyle/>
        <a:p>
          <a:endParaRPr lang="en-US"/>
        </a:p>
      </dgm:t>
    </dgm:pt>
    <dgm:pt modelId="{89FC7C0E-6050-4C09-B209-281327AAB692}" type="sibTrans" cxnId="{BBADEEDF-CDD1-4A8F-8DF1-EEB1EDC13354}">
      <dgm:prSet/>
      <dgm:spPr/>
      <dgm:t>
        <a:bodyPr/>
        <a:lstStyle/>
        <a:p>
          <a:endParaRPr lang="en-US"/>
        </a:p>
      </dgm:t>
    </dgm:pt>
    <dgm:pt modelId="{902D8462-8519-41A4-AAC8-7102ED814BA3}">
      <dgm:prSet/>
      <dgm:spPr/>
      <dgm:t>
        <a:bodyPr/>
        <a:lstStyle/>
        <a:p>
          <a:r>
            <a:rPr lang="en-US" dirty="0"/>
            <a:t>Establish incentive for homeowners to create apartments     </a:t>
          </a:r>
        </a:p>
      </dgm:t>
    </dgm:pt>
    <dgm:pt modelId="{2E98010F-8584-471E-9139-61828781AA7F}" type="parTrans" cxnId="{4F75BC1A-AB06-4402-A137-099DC8A4B600}">
      <dgm:prSet/>
      <dgm:spPr/>
      <dgm:t>
        <a:bodyPr/>
        <a:lstStyle/>
        <a:p>
          <a:endParaRPr lang="en-US"/>
        </a:p>
      </dgm:t>
    </dgm:pt>
    <dgm:pt modelId="{3B73690B-7A28-4C45-8356-084B1E3E1C20}" type="sibTrans" cxnId="{4F75BC1A-AB06-4402-A137-099DC8A4B600}">
      <dgm:prSet/>
      <dgm:spPr/>
      <dgm:t>
        <a:bodyPr/>
        <a:lstStyle/>
        <a:p>
          <a:endParaRPr lang="en-US"/>
        </a:p>
      </dgm:t>
    </dgm:pt>
    <dgm:pt modelId="{91DC5A8F-6C3A-43A2-8BB7-5D4F0AD3BF26}" type="pres">
      <dgm:prSet presAssocID="{1B298BBE-D9A3-43F2-9BE9-21BB6918E4AF}" presName="linear" presStyleCnt="0">
        <dgm:presLayoutVars>
          <dgm:animLvl val="lvl"/>
          <dgm:resizeHandles val="exact"/>
        </dgm:presLayoutVars>
      </dgm:prSet>
      <dgm:spPr/>
    </dgm:pt>
    <dgm:pt modelId="{C2C75E08-B001-4811-B2E0-E3F47D961E2B}" type="pres">
      <dgm:prSet presAssocID="{6C4E69EE-7AEF-45B9-BC34-8E697FB285D1}" presName="parentText" presStyleLbl="node1" presStyleIdx="0" presStyleCnt="4">
        <dgm:presLayoutVars>
          <dgm:chMax val="0"/>
          <dgm:bulletEnabled val="1"/>
        </dgm:presLayoutVars>
      </dgm:prSet>
      <dgm:spPr/>
    </dgm:pt>
    <dgm:pt modelId="{E113DB38-FA20-4710-8528-8266BEF69FF0}" type="pres">
      <dgm:prSet presAssocID="{6C4E69EE-7AEF-45B9-BC34-8E697FB285D1}" presName="childText" presStyleLbl="revTx" presStyleIdx="0" presStyleCnt="1">
        <dgm:presLayoutVars>
          <dgm:bulletEnabled val="1"/>
        </dgm:presLayoutVars>
      </dgm:prSet>
      <dgm:spPr/>
    </dgm:pt>
    <dgm:pt modelId="{8850F50E-1B42-409F-932C-88D7605A9F2C}" type="pres">
      <dgm:prSet presAssocID="{6064B6D7-9379-4F2F-9D83-52ACFC25F614}" presName="parentText" presStyleLbl="node1" presStyleIdx="1" presStyleCnt="4">
        <dgm:presLayoutVars>
          <dgm:chMax val="0"/>
          <dgm:bulletEnabled val="1"/>
        </dgm:presLayoutVars>
      </dgm:prSet>
      <dgm:spPr/>
    </dgm:pt>
    <dgm:pt modelId="{FBD14C12-8A81-4E42-A125-BF69573A67DD}" type="pres">
      <dgm:prSet presAssocID="{438C0029-1639-457E-97DB-9FC47DFBF713}" presName="spacer" presStyleCnt="0"/>
      <dgm:spPr/>
    </dgm:pt>
    <dgm:pt modelId="{DD1D2B59-41D7-4FC3-940E-5C0CE577F438}" type="pres">
      <dgm:prSet presAssocID="{3A4BEBBE-6470-4B01-8953-224357B9B340}" presName="parentText" presStyleLbl="node1" presStyleIdx="2" presStyleCnt="4">
        <dgm:presLayoutVars>
          <dgm:chMax val="0"/>
          <dgm:bulletEnabled val="1"/>
        </dgm:presLayoutVars>
      </dgm:prSet>
      <dgm:spPr/>
    </dgm:pt>
    <dgm:pt modelId="{2E43A791-DF9E-4838-8DBE-C29FEAD9E5F3}" type="pres">
      <dgm:prSet presAssocID="{89FC7C0E-6050-4C09-B209-281327AAB692}" presName="spacer" presStyleCnt="0"/>
      <dgm:spPr/>
    </dgm:pt>
    <dgm:pt modelId="{8FF834F2-A7B5-46F8-A8AF-F3CBC6987D9F}" type="pres">
      <dgm:prSet presAssocID="{902D8462-8519-41A4-AAC8-7102ED814BA3}" presName="parentText" presStyleLbl="node1" presStyleIdx="3" presStyleCnt="4">
        <dgm:presLayoutVars>
          <dgm:chMax val="0"/>
          <dgm:bulletEnabled val="1"/>
        </dgm:presLayoutVars>
      </dgm:prSet>
      <dgm:spPr/>
    </dgm:pt>
  </dgm:ptLst>
  <dgm:cxnLst>
    <dgm:cxn modelId="{16F86D08-C40A-48B9-8AFD-16CA79260D5A}" type="presOf" srcId="{18745AD6-C15A-4BD2-AB55-F43638DE8E25}" destId="{E113DB38-FA20-4710-8528-8266BEF69FF0}" srcOrd="0" destOrd="4" presId="urn:microsoft.com/office/officeart/2005/8/layout/vList2"/>
    <dgm:cxn modelId="{4F75BC1A-AB06-4402-A137-099DC8A4B600}" srcId="{1B298BBE-D9A3-43F2-9BE9-21BB6918E4AF}" destId="{902D8462-8519-41A4-AAC8-7102ED814BA3}" srcOrd="3" destOrd="0" parTransId="{2E98010F-8584-471E-9139-61828781AA7F}" sibTransId="{3B73690B-7A28-4C45-8356-084B1E3E1C20}"/>
    <dgm:cxn modelId="{D076F81F-E1A8-4362-9DC1-CB122B430484}" srcId="{6C4E69EE-7AEF-45B9-BC34-8E697FB285D1}" destId="{E26B413E-2210-4FB7-B08A-711D1F741BBC}" srcOrd="6" destOrd="0" parTransId="{90D2B774-AA50-42A8-B33C-A482FC61BB11}" sibTransId="{5D5C8D7D-40D1-4ACB-A8A7-8D4C647EC6EA}"/>
    <dgm:cxn modelId="{D91F7926-1348-4E3A-A8CD-612664927F74}" type="presOf" srcId="{54A6C890-3131-4F08-AA3A-AD67F3C087E0}" destId="{E113DB38-FA20-4710-8528-8266BEF69FF0}" srcOrd="0" destOrd="1" presId="urn:microsoft.com/office/officeart/2005/8/layout/vList2"/>
    <dgm:cxn modelId="{39549D38-C40A-41B5-9829-5A5D4579599E}" srcId="{6C4E69EE-7AEF-45B9-BC34-8E697FB285D1}" destId="{29BE1811-ED69-4885-9F1C-8C63366FB15E}" srcOrd="7" destOrd="0" parTransId="{8CCE294F-CF30-41B2-B4B6-A9BE8E16A0AD}" sibTransId="{91B00758-6286-4C28-A834-F62B1E429F19}"/>
    <dgm:cxn modelId="{36AF163E-973A-4C5B-8E7A-44E95788CB30}" type="presOf" srcId="{6064B6D7-9379-4F2F-9D83-52ACFC25F614}" destId="{8850F50E-1B42-409F-932C-88D7605A9F2C}" srcOrd="0" destOrd="0" presId="urn:microsoft.com/office/officeart/2005/8/layout/vList2"/>
    <dgm:cxn modelId="{84ACC862-7875-49F7-A4D5-0AEE6785F26B}" type="presOf" srcId="{E26B413E-2210-4FB7-B08A-711D1F741BBC}" destId="{E113DB38-FA20-4710-8528-8266BEF69FF0}" srcOrd="0" destOrd="6" presId="urn:microsoft.com/office/officeart/2005/8/layout/vList2"/>
    <dgm:cxn modelId="{318DB248-62CC-40DA-B6AE-DD3A62E6128A}" type="presOf" srcId="{1B298BBE-D9A3-43F2-9BE9-21BB6918E4AF}" destId="{91DC5A8F-6C3A-43A2-8BB7-5D4F0AD3BF26}" srcOrd="0" destOrd="0" presId="urn:microsoft.com/office/officeart/2005/8/layout/vList2"/>
    <dgm:cxn modelId="{3C0CF148-C780-44CC-906D-B1B07B66E58C}" srcId="{6C4E69EE-7AEF-45B9-BC34-8E697FB285D1}" destId="{254EDC31-2273-4B47-9851-E51EDD722CB7}" srcOrd="5" destOrd="0" parTransId="{C3B0DFDF-1779-45FA-9896-2EADDB2B3DE4}" sibTransId="{C3526785-89F8-423C-B5B1-70F4C063563A}"/>
    <dgm:cxn modelId="{D222C54A-3116-4730-9FBA-DD3C6946BCD1}" type="presOf" srcId="{E79B8B95-1B1B-483A-9434-097BE7D8034D}" destId="{E113DB38-FA20-4710-8528-8266BEF69FF0}" srcOrd="0" destOrd="3" presId="urn:microsoft.com/office/officeart/2005/8/layout/vList2"/>
    <dgm:cxn modelId="{60D9B972-333E-41C2-BC84-C3D0E99C12A0}" type="presOf" srcId="{902D8462-8519-41A4-AAC8-7102ED814BA3}" destId="{8FF834F2-A7B5-46F8-A8AF-F3CBC6987D9F}" srcOrd="0" destOrd="0" presId="urn:microsoft.com/office/officeart/2005/8/layout/vList2"/>
    <dgm:cxn modelId="{BCF3D57E-9DEB-4135-841A-2CF0FF98F7A9}" type="presOf" srcId="{3A4BEBBE-6470-4B01-8953-224357B9B340}" destId="{DD1D2B59-41D7-4FC3-940E-5C0CE577F438}" srcOrd="0" destOrd="0" presId="urn:microsoft.com/office/officeart/2005/8/layout/vList2"/>
    <dgm:cxn modelId="{C9E35180-D34A-4FFF-8185-74E6506EF7C9}" srcId="{1B298BBE-D9A3-43F2-9BE9-21BB6918E4AF}" destId="{6C4E69EE-7AEF-45B9-BC34-8E697FB285D1}" srcOrd="0" destOrd="0" parTransId="{6FDFF700-0D51-4805-A957-885073CF2C5E}" sibTransId="{7CD6A4F9-16C6-4773-9F00-3F380585B9F0}"/>
    <dgm:cxn modelId="{5DD7CB86-38FE-4DF7-8FF9-10C42FE4497C}" srcId="{6C4E69EE-7AEF-45B9-BC34-8E697FB285D1}" destId="{E79B8B95-1B1B-483A-9434-097BE7D8034D}" srcOrd="3" destOrd="0" parTransId="{3FC6BC5B-15B1-499B-BFAB-BD0727799610}" sibTransId="{1C5F7C88-8C25-4759-BDD3-2DC648AA9C63}"/>
    <dgm:cxn modelId="{626C8F8E-D1B4-4DD8-9181-A7445DA0F2B1}" srcId="{6C4E69EE-7AEF-45B9-BC34-8E697FB285D1}" destId="{FE220C6F-B005-448F-8474-C70B9F67B89D}" srcOrd="0" destOrd="0" parTransId="{036CCBD2-ED40-4781-B99F-6ECCA8DF586E}" sibTransId="{B4E41820-55DE-4C5A-902D-222B588BE4A8}"/>
    <dgm:cxn modelId="{ABF46D99-477E-4F4E-9EDE-D21A0F3EF34B}" type="presOf" srcId="{FE220C6F-B005-448F-8474-C70B9F67B89D}" destId="{E113DB38-FA20-4710-8528-8266BEF69FF0}" srcOrd="0" destOrd="0" presId="urn:microsoft.com/office/officeart/2005/8/layout/vList2"/>
    <dgm:cxn modelId="{C686829E-26D5-4919-BA71-D55A3B5D7397}" srcId="{6C4E69EE-7AEF-45B9-BC34-8E697FB285D1}" destId="{18745AD6-C15A-4BD2-AB55-F43638DE8E25}" srcOrd="4" destOrd="0" parTransId="{9CB9EA79-63CF-452E-A5FC-2CFBA7505598}" sibTransId="{865DF4F8-33F9-4F19-8A62-7CF787C93421}"/>
    <dgm:cxn modelId="{01D905B0-6469-4205-85BB-34A700F59CC5}" srcId="{1B298BBE-D9A3-43F2-9BE9-21BB6918E4AF}" destId="{6064B6D7-9379-4F2F-9D83-52ACFC25F614}" srcOrd="1" destOrd="0" parTransId="{49355C9F-E649-46E9-BBEE-C699B4B527DF}" sibTransId="{438C0029-1639-457E-97DB-9FC47DFBF713}"/>
    <dgm:cxn modelId="{384B77C4-1532-4719-AE22-C866B9BC30A8}" type="presOf" srcId="{EA108E7E-8D83-40B2-A5A4-4D58D4AF1357}" destId="{E113DB38-FA20-4710-8528-8266BEF69FF0}" srcOrd="0" destOrd="2" presId="urn:microsoft.com/office/officeart/2005/8/layout/vList2"/>
    <dgm:cxn modelId="{3DB043C6-6365-4D45-8ECD-0B3FBDE1EE53}" srcId="{6C4E69EE-7AEF-45B9-BC34-8E697FB285D1}" destId="{EA108E7E-8D83-40B2-A5A4-4D58D4AF1357}" srcOrd="2" destOrd="0" parTransId="{F45039D4-D313-4709-9652-3375BA979F82}" sibTransId="{7A2BACE1-A847-4E32-9F7C-B4DF608E1A1A}"/>
    <dgm:cxn modelId="{4E22D9DC-FE46-40F7-AE9F-B411AC14B064}" type="presOf" srcId="{254EDC31-2273-4B47-9851-E51EDD722CB7}" destId="{E113DB38-FA20-4710-8528-8266BEF69FF0}" srcOrd="0" destOrd="5" presId="urn:microsoft.com/office/officeart/2005/8/layout/vList2"/>
    <dgm:cxn modelId="{BBADEEDF-CDD1-4A8F-8DF1-EEB1EDC13354}" srcId="{1B298BBE-D9A3-43F2-9BE9-21BB6918E4AF}" destId="{3A4BEBBE-6470-4B01-8953-224357B9B340}" srcOrd="2" destOrd="0" parTransId="{0D83FCCF-636A-415D-8F32-B22D42559C8A}" sibTransId="{89FC7C0E-6050-4C09-B209-281327AAB692}"/>
    <dgm:cxn modelId="{F56BA2E6-BCA9-49AB-BE14-BBC4A00B195A}" type="presOf" srcId="{6C4E69EE-7AEF-45B9-BC34-8E697FB285D1}" destId="{C2C75E08-B001-4811-B2E0-E3F47D961E2B}" srcOrd="0" destOrd="0" presId="urn:microsoft.com/office/officeart/2005/8/layout/vList2"/>
    <dgm:cxn modelId="{772378EB-A665-4DF9-B1D4-77FACA3BD53C}" srcId="{6C4E69EE-7AEF-45B9-BC34-8E697FB285D1}" destId="{54A6C890-3131-4F08-AA3A-AD67F3C087E0}" srcOrd="1" destOrd="0" parTransId="{47AEF785-2A18-4DDC-8B4B-A454FBB5B4EF}" sibTransId="{9C246996-955D-4E66-A300-C87A380C2EBD}"/>
    <dgm:cxn modelId="{F8775AFB-327A-46D3-B514-0096E7A4AAA8}" type="presOf" srcId="{29BE1811-ED69-4885-9F1C-8C63366FB15E}" destId="{E113DB38-FA20-4710-8528-8266BEF69FF0}" srcOrd="0" destOrd="7" presId="urn:microsoft.com/office/officeart/2005/8/layout/vList2"/>
    <dgm:cxn modelId="{1AC7ED08-E512-4D3A-A6A2-ED67451A1623}" type="presParOf" srcId="{91DC5A8F-6C3A-43A2-8BB7-5D4F0AD3BF26}" destId="{C2C75E08-B001-4811-B2E0-E3F47D961E2B}" srcOrd="0" destOrd="0" presId="urn:microsoft.com/office/officeart/2005/8/layout/vList2"/>
    <dgm:cxn modelId="{585DC291-1A5C-4CB1-85CF-6332AEE7E400}" type="presParOf" srcId="{91DC5A8F-6C3A-43A2-8BB7-5D4F0AD3BF26}" destId="{E113DB38-FA20-4710-8528-8266BEF69FF0}" srcOrd="1" destOrd="0" presId="urn:microsoft.com/office/officeart/2005/8/layout/vList2"/>
    <dgm:cxn modelId="{461FDCDC-5F45-4E52-943A-0C98591213F4}" type="presParOf" srcId="{91DC5A8F-6C3A-43A2-8BB7-5D4F0AD3BF26}" destId="{8850F50E-1B42-409F-932C-88D7605A9F2C}" srcOrd="2" destOrd="0" presId="urn:microsoft.com/office/officeart/2005/8/layout/vList2"/>
    <dgm:cxn modelId="{0E675CF7-9655-47C7-B2C8-586CDB307718}" type="presParOf" srcId="{91DC5A8F-6C3A-43A2-8BB7-5D4F0AD3BF26}" destId="{FBD14C12-8A81-4E42-A125-BF69573A67DD}" srcOrd="3" destOrd="0" presId="urn:microsoft.com/office/officeart/2005/8/layout/vList2"/>
    <dgm:cxn modelId="{A523B93E-D08E-4A96-97B6-05A7C509CB17}" type="presParOf" srcId="{91DC5A8F-6C3A-43A2-8BB7-5D4F0AD3BF26}" destId="{DD1D2B59-41D7-4FC3-940E-5C0CE577F438}" srcOrd="4" destOrd="0" presId="urn:microsoft.com/office/officeart/2005/8/layout/vList2"/>
    <dgm:cxn modelId="{2C731369-5AE1-40BE-BB62-9ED63668F241}" type="presParOf" srcId="{91DC5A8F-6C3A-43A2-8BB7-5D4F0AD3BF26}" destId="{2E43A791-DF9E-4838-8DBE-C29FEAD9E5F3}" srcOrd="5" destOrd="0" presId="urn:microsoft.com/office/officeart/2005/8/layout/vList2"/>
    <dgm:cxn modelId="{0383A597-0AAD-4EED-AB96-3BAB084D33BD}" type="presParOf" srcId="{91DC5A8F-6C3A-43A2-8BB7-5D4F0AD3BF26}" destId="{8FF834F2-A7B5-46F8-A8AF-F3CBC6987D9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A5DC86E-D28C-4FD9-9725-97CBD8A84F74}" type="doc">
      <dgm:prSet loTypeId="urn:microsoft.com/office/officeart/2018/2/layout/IconLabelList" loCatId="icon" qsTypeId="urn:microsoft.com/office/officeart/2005/8/quickstyle/simple1" qsCatId="simple" csTypeId="urn:microsoft.com/office/officeart/2005/8/colors/colorful1" csCatId="colorful" phldr="1"/>
      <dgm:spPr/>
      <dgm:t>
        <a:bodyPr/>
        <a:lstStyle/>
        <a:p>
          <a:endParaRPr lang="en-US"/>
        </a:p>
      </dgm:t>
    </dgm:pt>
    <dgm:pt modelId="{7201552D-D52B-427A-B782-3612CA8B1E75}">
      <dgm:prSet custT="1"/>
      <dgm:spPr/>
      <dgm:t>
        <a:bodyPr/>
        <a:lstStyle/>
        <a:p>
          <a:pPr>
            <a:lnSpc>
              <a:spcPct val="100000"/>
            </a:lnSpc>
          </a:pPr>
          <a:r>
            <a:rPr lang="en-US" sz="1100" dirty="0"/>
            <a:t>Align around meaning of HMIS terms</a:t>
          </a:r>
        </a:p>
      </dgm:t>
    </dgm:pt>
    <dgm:pt modelId="{0B0A5CFF-C923-44E7-85A1-258327D7FF65}" type="parTrans" cxnId="{6C361CDB-CC9E-47A4-8ECA-25013C0DC939}">
      <dgm:prSet/>
      <dgm:spPr/>
      <dgm:t>
        <a:bodyPr/>
        <a:lstStyle/>
        <a:p>
          <a:endParaRPr lang="en-US"/>
        </a:p>
      </dgm:t>
    </dgm:pt>
    <dgm:pt modelId="{FC7E332A-B78F-4767-BD85-3B98D0379CA9}" type="sibTrans" cxnId="{6C361CDB-CC9E-47A4-8ECA-25013C0DC939}">
      <dgm:prSet/>
      <dgm:spPr/>
      <dgm:t>
        <a:bodyPr/>
        <a:lstStyle/>
        <a:p>
          <a:endParaRPr lang="en-US"/>
        </a:p>
      </dgm:t>
    </dgm:pt>
    <dgm:pt modelId="{0FD5E2BE-9ED1-4BA8-82B9-81C106F0C45B}">
      <dgm:prSet custT="1"/>
      <dgm:spPr/>
      <dgm:t>
        <a:bodyPr/>
        <a:lstStyle/>
        <a:p>
          <a:pPr>
            <a:lnSpc>
              <a:spcPct val="100000"/>
            </a:lnSpc>
          </a:pPr>
          <a:r>
            <a:rPr lang="en-US" sz="1100" dirty="0"/>
            <a:t>Coordinate and leverage work of BoS</a:t>
          </a:r>
        </a:p>
      </dgm:t>
    </dgm:pt>
    <dgm:pt modelId="{729C1B10-976B-4752-A3E7-0C35DE88F351}" type="parTrans" cxnId="{B8221E4D-0854-4837-8573-E56F65B4A0B3}">
      <dgm:prSet/>
      <dgm:spPr/>
      <dgm:t>
        <a:bodyPr/>
        <a:lstStyle/>
        <a:p>
          <a:endParaRPr lang="en-US"/>
        </a:p>
      </dgm:t>
    </dgm:pt>
    <dgm:pt modelId="{24A363F1-2CFE-48D7-8227-DD154E0624A3}" type="sibTrans" cxnId="{B8221E4D-0854-4837-8573-E56F65B4A0B3}">
      <dgm:prSet/>
      <dgm:spPr/>
      <dgm:t>
        <a:bodyPr/>
        <a:lstStyle/>
        <a:p>
          <a:endParaRPr lang="en-US"/>
        </a:p>
      </dgm:t>
    </dgm:pt>
    <dgm:pt modelId="{59371FE5-5EB4-44BB-BBCF-CFD5666F33C1}">
      <dgm:prSet custT="1"/>
      <dgm:spPr/>
      <dgm:t>
        <a:bodyPr/>
        <a:lstStyle/>
        <a:p>
          <a:pPr>
            <a:lnSpc>
              <a:spcPct val="100000"/>
            </a:lnSpc>
          </a:pPr>
          <a:r>
            <a:rPr lang="en-US" sz="1100" dirty="0"/>
            <a:t>Add questions to assessment about what people need and what they find most helpfu</a:t>
          </a:r>
          <a:r>
            <a:rPr lang="en-US" sz="1200" dirty="0"/>
            <a:t>l</a:t>
          </a:r>
        </a:p>
      </dgm:t>
    </dgm:pt>
    <dgm:pt modelId="{6D706CB0-E49B-40CA-8196-61932E0C2791}" type="parTrans" cxnId="{9DEE21E4-4EE0-49F6-9E1A-D04DC2CD0396}">
      <dgm:prSet/>
      <dgm:spPr/>
      <dgm:t>
        <a:bodyPr/>
        <a:lstStyle/>
        <a:p>
          <a:endParaRPr lang="en-US"/>
        </a:p>
      </dgm:t>
    </dgm:pt>
    <dgm:pt modelId="{F1C83C6C-B9AE-4AB9-86EF-629F263D38A9}" type="sibTrans" cxnId="{9DEE21E4-4EE0-49F6-9E1A-D04DC2CD0396}">
      <dgm:prSet/>
      <dgm:spPr/>
      <dgm:t>
        <a:bodyPr/>
        <a:lstStyle/>
        <a:p>
          <a:endParaRPr lang="en-US"/>
        </a:p>
      </dgm:t>
    </dgm:pt>
    <dgm:pt modelId="{350FBD37-3716-4690-94E0-61DAC7926D2C}">
      <dgm:prSet/>
      <dgm:spPr/>
      <dgm:t>
        <a:bodyPr/>
        <a:lstStyle/>
        <a:p>
          <a:pPr>
            <a:lnSpc>
              <a:spcPct val="100000"/>
            </a:lnSpc>
          </a:pPr>
          <a:r>
            <a:rPr lang="en-US" dirty="0"/>
            <a:t>Address issues identified in evaluation about specific fields in HMIS and steps in process map</a:t>
          </a:r>
        </a:p>
      </dgm:t>
    </dgm:pt>
    <dgm:pt modelId="{1D634A15-58B7-4429-833D-42BCED5CD205}" type="parTrans" cxnId="{88634286-6CBD-4F00-B3F5-5E810F9B436E}">
      <dgm:prSet/>
      <dgm:spPr/>
      <dgm:t>
        <a:bodyPr/>
        <a:lstStyle/>
        <a:p>
          <a:endParaRPr lang="en-US"/>
        </a:p>
      </dgm:t>
    </dgm:pt>
    <dgm:pt modelId="{C0396F4E-EEBE-4D4C-9C82-66941FFE0E10}" type="sibTrans" cxnId="{88634286-6CBD-4F00-B3F5-5E810F9B436E}">
      <dgm:prSet/>
      <dgm:spPr/>
      <dgm:t>
        <a:bodyPr/>
        <a:lstStyle/>
        <a:p>
          <a:endParaRPr lang="en-US"/>
        </a:p>
      </dgm:t>
    </dgm:pt>
    <dgm:pt modelId="{95973DC1-68F1-4471-B7FB-6F6329741EA5}">
      <dgm:prSet/>
      <dgm:spPr/>
      <dgm:t>
        <a:bodyPr/>
        <a:lstStyle/>
        <a:p>
          <a:pPr>
            <a:lnSpc>
              <a:spcPct val="100000"/>
            </a:lnSpc>
          </a:pPr>
          <a:r>
            <a:rPr lang="en-US" dirty="0"/>
            <a:t>Create or clarify policies and then train individuals to ensure data is consistent across the system</a:t>
          </a:r>
        </a:p>
      </dgm:t>
    </dgm:pt>
    <dgm:pt modelId="{B25DC707-66D0-442D-B473-00C4756B3A01}" type="parTrans" cxnId="{ED19F2CE-9D5E-4DA4-912D-9397510C7C4D}">
      <dgm:prSet/>
      <dgm:spPr/>
      <dgm:t>
        <a:bodyPr/>
        <a:lstStyle/>
        <a:p>
          <a:endParaRPr lang="en-US"/>
        </a:p>
      </dgm:t>
    </dgm:pt>
    <dgm:pt modelId="{0001F9B7-68A7-4F15-8345-E7B0156C7CAB}" type="sibTrans" cxnId="{ED19F2CE-9D5E-4DA4-912D-9397510C7C4D}">
      <dgm:prSet/>
      <dgm:spPr/>
      <dgm:t>
        <a:bodyPr/>
        <a:lstStyle/>
        <a:p>
          <a:endParaRPr lang="en-US"/>
        </a:p>
      </dgm:t>
    </dgm:pt>
    <dgm:pt modelId="{D3C0198C-5A88-4432-AD3E-0F8E8C0C5F75}">
      <dgm:prSet/>
      <dgm:spPr/>
      <dgm:t>
        <a:bodyPr/>
        <a:lstStyle/>
        <a:p>
          <a:pPr>
            <a:lnSpc>
              <a:spcPct val="100000"/>
            </a:lnSpc>
          </a:pPr>
          <a:r>
            <a:rPr lang="en-US" dirty="0"/>
            <a:t>Clarify boundaries of Coordinated Entry – outline preferred referral processes, etc.</a:t>
          </a:r>
        </a:p>
      </dgm:t>
    </dgm:pt>
    <dgm:pt modelId="{C6DF0B3A-2C1C-4D00-B5BD-7E63C6303334}" type="parTrans" cxnId="{C664941B-BE4C-4C6C-9E7D-F92289108D23}">
      <dgm:prSet/>
      <dgm:spPr/>
      <dgm:t>
        <a:bodyPr/>
        <a:lstStyle/>
        <a:p>
          <a:endParaRPr lang="en-US"/>
        </a:p>
      </dgm:t>
    </dgm:pt>
    <dgm:pt modelId="{6FEF0BAC-2D43-4F43-9852-7951FB8D6E32}" type="sibTrans" cxnId="{C664941B-BE4C-4C6C-9E7D-F92289108D23}">
      <dgm:prSet/>
      <dgm:spPr/>
      <dgm:t>
        <a:bodyPr/>
        <a:lstStyle/>
        <a:p>
          <a:endParaRPr lang="en-US"/>
        </a:p>
      </dgm:t>
    </dgm:pt>
    <dgm:pt modelId="{EDECA584-252E-4BEB-AFA8-66CDC71510CA}">
      <dgm:prSet/>
      <dgm:spPr/>
      <dgm:t>
        <a:bodyPr/>
        <a:lstStyle/>
        <a:p>
          <a:pPr>
            <a:lnSpc>
              <a:spcPct val="100000"/>
            </a:lnSpc>
          </a:pPr>
          <a:r>
            <a:rPr lang="en-US" dirty="0"/>
            <a:t>Conduct facilitated meeting housing navigators and BHA to improve transitions</a:t>
          </a:r>
        </a:p>
      </dgm:t>
    </dgm:pt>
    <dgm:pt modelId="{0F6CFCB9-5E20-486F-B015-1DEE276B243D}" type="parTrans" cxnId="{124BA724-EFB9-4553-9F39-1475C6572E82}">
      <dgm:prSet/>
      <dgm:spPr/>
      <dgm:t>
        <a:bodyPr/>
        <a:lstStyle/>
        <a:p>
          <a:endParaRPr lang="en-US"/>
        </a:p>
      </dgm:t>
    </dgm:pt>
    <dgm:pt modelId="{3B326D9C-D59F-43C0-B236-229E0A3BFF54}" type="sibTrans" cxnId="{124BA724-EFB9-4553-9F39-1475C6572E82}">
      <dgm:prSet/>
      <dgm:spPr/>
      <dgm:t>
        <a:bodyPr/>
        <a:lstStyle/>
        <a:p>
          <a:endParaRPr lang="en-US"/>
        </a:p>
      </dgm:t>
    </dgm:pt>
    <dgm:pt modelId="{8C139193-2C87-42BE-AF5D-E39BBAE17485}" type="pres">
      <dgm:prSet presAssocID="{5A5DC86E-D28C-4FD9-9725-97CBD8A84F74}" presName="root" presStyleCnt="0">
        <dgm:presLayoutVars>
          <dgm:dir/>
          <dgm:resizeHandles val="exact"/>
        </dgm:presLayoutVars>
      </dgm:prSet>
      <dgm:spPr/>
    </dgm:pt>
    <dgm:pt modelId="{23784CB4-A978-4F17-9888-7592B2F2FC5E}" type="pres">
      <dgm:prSet presAssocID="{7201552D-D52B-427A-B782-3612CA8B1E75}" presName="compNode" presStyleCnt="0"/>
      <dgm:spPr/>
    </dgm:pt>
    <dgm:pt modelId="{BD48904A-A341-4B85-8739-96910B5513EB}" type="pres">
      <dgm:prSet presAssocID="{7201552D-D52B-427A-B782-3612CA8B1E75}"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andshake"/>
        </a:ext>
      </dgm:extLst>
    </dgm:pt>
    <dgm:pt modelId="{86B8ABB3-3E43-4AB1-8A66-8B8848B6A347}" type="pres">
      <dgm:prSet presAssocID="{7201552D-D52B-427A-B782-3612CA8B1E75}" presName="spaceRect" presStyleCnt="0"/>
      <dgm:spPr/>
    </dgm:pt>
    <dgm:pt modelId="{BBE37CEE-D2FD-4715-B043-583E6FECD3DB}" type="pres">
      <dgm:prSet presAssocID="{7201552D-D52B-427A-B782-3612CA8B1E75}" presName="textRect" presStyleLbl="revTx" presStyleIdx="0" presStyleCnt="7">
        <dgm:presLayoutVars>
          <dgm:chMax val="1"/>
          <dgm:chPref val="1"/>
        </dgm:presLayoutVars>
      </dgm:prSet>
      <dgm:spPr/>
    </dgm:pt>
    <dgm:pt modelId="{AB1AD133-BBC3-42DF-A68B-C6C1BFD3432B}" type="pres">
      <dgm:prSet presAssocID="{FC7E332A-B78F-4767-BD85-3B98D0379CA9}" presName="sibTrans" presStyleCnt="0"/>
      <dgm:spPr/>
    </dgm:pt>
    <dgm:pt modelId="{D3C25F75-69CE-4565-AEAD-B998DFF528D0}" type="pres">
      <dgm:prSet presAssocID="{0FD5E2BE-9ED1-4BA8-82B9-81C106F0C45B}" presName="compNode" presStyleCnt="0"/>
      <dgm:spPr/>
    </dgm:pt>
    <dgm:pt modelId="{F19B0500-1323-48F3-A1FD-7E670EB14D8F}" type="pres">
      <dgm:prSet presAssocID="{0FD5E2BE-9ED1-4BA8-82B9-81C106F0C45B}"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ser"/>
        </a:ext>
      </dgm:extLst>
    </dgm:pt>
    <dgm:pt modelId="{9087ADE7-9884-4F6B-9178-F96CFAD9310D}" type="pres">
      <dgm:prSet presAssocID="{0FD5E2BE-9ED1-4BA8-82B9-81C106F0C45B}" presName="spaceRect" presStyleCnt="0"/>
      <dgm:spPr/>
    </dgm:pt>
    <dgm:pt modelId="{14561B62-E1D7-46BA-ABE1-6FD5330E181B}" type="pres">
      <dgm:prSet presAssocID="{0FD5E2BE-9ED1-4BA8-82B9-81C106F0C45B}" presName="textRect" presStyleLbl="revTx" presStyleIdx="1" presStyleCnt="7">
        <dgm:presLayoutVars>
          <dgm:chMax val="1"/>
          <dgm:chPref val="1"/>
        </dgm:presLayoutVars>
      </dgm:prSet>
      <dgm:spPr/>
    </dgm:pt>
    <dgm:pt modelId="{6FD494A2-43D1-45BA-A400-C315BDC2DBEF}" type="pres">
      <dgm:prSet presAssocID="{24A363F1-2CFE-48D7-8227-DD154E0624A3}" presName="sibTrans" presStyleCnt="0"/>
      <dgm:spPr/>
    </dgm:pt>
    <dgm:pt modelId="{ED9AC375-00F3-464F-9C0F-15BB9C9F0E08}" type="pres">
      <dgm:prSet presAssocID="{59371FE5-5EB4-44BB-BBCF-CFD5666F33C1}" presName="compNode" presStyleCnt="0"/>
      <dgm:spPr/>
    </dgm:pt>
    <dgm:pt modelId="{8EE1B00B-277A-4F96-8C5A-FF3E06A2BF47}" type="pres">
      <dgm:prSet presAssocID="{59371FE5-5EB4-44BB-BBCF-CFD5666F33C1}"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lp"/>
        </a:ext>
      </dgm:extLst>
    </dgm:pt>
    <dgm:pt modelId="{E8C00FEA-9DBE-4CA8-A09F-B9C870B3865F}" type="pres">
      <dgm:prSet presAssocID="{59371FE5-5EB4-44BB-BBCF-CFD5666F33C1}" presName="spaceRect" presStyleCnt="0"/>
      <dgm:spPr/>
    </dgm:pt>
    <dgm:pt modelId="{A666C93D-EB39-4E31-87D6-AF3E43CB0321}" type="pres">
      <dgm:prSet presAssocID="{59371FE5-5EB4-44BB-BBCF-CFD5666F33C1}" presName="textRect" presStyleLbl="revTx" presStyleIdx="2" presStyleCnt="7">
        <dgm:presLayoutVars>
          <dgm:chMax val="1"/>
          <dgm:chPref val="1"/>
        </dgm:presLayoutVars>
      </dgm:prSet>
      <dgm:spPr/>
    </dgm:pt>
    <dgm:pt modelId="{64B7BE02-6100-4F89-93B9-A9F089AABDE8}" type="pres">
      <dgm:prSet presAssocID="{F1C83C6C-B9AE-4AB9-86EF-629F263D38A9}" presName="sibTrans" presStyleCnt="0"/>
      <dgm:spPr/>
    </dgm:pt>
    <dgm:pt modelId="{D0156BD5-5A7F-40A2-99B7-3B5CDEDD93D3}" type="pres">
      <dgm:prSet presAssocID="{350FBD37-3716-4690-94E0-61DAC7926D2C}" presName="compNode" presStyleCnt="0"/>
      <dgm:spPr/>
    </dgm:pt>
    <dgm:pt modelId="{10B559E0-B4FF-482F-A75D-5957C45E956B}" type="pres">
      <dgm:prSet presAssocID="{350FBD37-3716-4690-94E0-61DAC7926D2C}"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 List"/>
        </a:ext>
      </dgm:extLst>
    </dgm:pt>
    <dgm:pt modelId="{E1BF9A7D-8AB9-4A14-A9D2-58AB6EDAE706}" type="pres">
      <dgm:prSet presAssocID="{350FBD37-3716-4690-94E0-61DAC7926D2C}" presName="spaceRect" presStyleCnt="0"/>
      <dgm:spPr/>
    </dgm:pt>
    <dgm:pt modelId="{C1400D66-7744-4A7A-AE19-7679582499CC}" type="pres">
      <dgm:prSet presAssocID="{350FBD37-3716-4690-94E0-61DAC7926D2C}" presName="textRect" presStyleLbl="revTx" presStyleIdx="3" presStyleCnt="7">
        <dgm:presLayoutVars>
          <dgm:chMax val="1"/>
          <dgm:chPref val="1"/>
        </dgm:presLayoutVars>
      </dgm:prSet>
      <dgm:spPr/>
    </dgm:pt>
    <dgm:pt modelId="{1D7AEAC4-24AE-459D-8D7B-F4041A80FA25}" type="pres">
      <dgm:prSet presAssocID="{C0396F4E-EEBE-4D4C-9C82-66941FFE0E10}" presName="sibTrans" presStyleCnt="0"/>
      <dgm:spPr/>
    </dgm:pt>
    <dgm:pt modelId="{E3FC26E7-7628-4540-9202-BA6332E3A796}" type="pres">
      <dgm:prSet presAssocID="{95973DC1-68F1-4471-B7FB-6F6329741EA5}" presName="compNode" presStyleCnt="0"/>
      <dgm:spPr/>
    </dgm:pt>
    <dgm:pt modelId="{5989B636-E52C-4637-97ED-F826E8F6C6A9}" type="pres">
      <dgm:prSet presAssocID="{95973DC1-68F1-4471-B7FB-6F6329741EA5}"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Business Growth"/>
        </a:ext>
      </dgm:extLst>
    </dgm:pt>
    <dgm:pt modelId="{6B9C79BE-2A97-4D64-9538-714F10741A15}" type="pres">
      <dgm:prSet presAssocID="{95973DC1-68F1-4471-B7FB-6F6329741EA5}" presName="spaceRect" presStyleCnt="0"/>
      <dgm:spPr/>
    </dgm:pt>
    <dgm:pt modelId="{928A5148-D358-4CB8-AEDD-6DFFBF62AA43}" type="pres">
      <dgm:prSet presAssocID="{95973DC1-68F1-4471-B7FB-6F6329741EA5}" presName="textRect" presStyleLbl="revTx" presStyleIdx="4" presStyleCnt="7">
        <dgm:presLayoutVars>
          <dgm:chMax val="1"/>
          <dgm:chPref val="1"/>
        </dgm:presLayoutVars>
      </dgm:prSet>
      <dgm:spPr/>
    </dgm:pt>
    <dgm:pt modelId="{12B1EBEB-4DA2-40C0-9165-FE32DA43B4B7}" type="pres">
      <dgm:prSet presAssocID="{0001F9B7-68A7-4F15-8345-E7B0156C7CAB}" presName="sibTrans" presStyleCnt="0"/>
      <dgm:spPr/>
    </dgm:pt>
    <dgm:pt modelId="{B55E4F31-980D-41FB-BB57-8EF28163AC23}" type="pres">
      <dgm:prSet presAssocID="{D3C0198C-5A88-4432-AD3E-0F8E8C0C5F75}" presName="compNode" presStyleCnt="0"/>
      <dgm:spPr/>
    </dgm:pt>
    <dgm:pt modelId="{B92122A7-F961-4A24-84BF-938B9FF27ED1}" type="pres">
      <dgm:prSet presAssocID="{D3C0198C-5A88-4432-AD3E-0F8E8C0C5F75}"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Branching Diagram"/>
        </a:ext>
      </dgm:extLst>
    </dgm:pt>
    <dgm:pt modelId="{D292D76A-93B3-4A16-B297-EE55D0FBB929}" type="pres">
      <dgm:prSet presAssocID="{D3C0198C-5A88-4432-AD3E-0F8E8C0C5F75}" presName="spaceRect" presStyleCnt="0"/>
      <dgm:spPr/>
    </dgm:pt>
    <dgm:pt modelId="{4FD086E6-D758-4DAD-8210-9D8C76B129A0}" type="pres">
      <dgm:prSet presAssocID="{D3C0198C-5A88-4432-AD3E-0F8E8C0C5F75}" presName="textRect" presStyleLbl="revTx" presStyleIdx="5" presStyleCnt="7">
        <dgm:presLayoutVars>
          <dgm:chMax val="1"/>
          <dgm:chPref val="1"/>
        </dgm:presLayoutVars>
      </dgm:prSet>
      <dgm:spPr/>
    </dgm:pt>
    <dgm:pt modelId="{4AB06D61-B202-4B63-BE9A-FA1C3BD6CEEA}" type="pres">
      <dgm:prSet presAssocID="{6FEF0BAC-2D43-4F43-9852-7951FB8D6E32}" presName="sibTrans" presStyleCnt="0"/>
      <dgm:spPr/>
    </dgm:pt>
    <dgm:pt modelId="{8CEBB08D-9837-4A0A-8B80-EC81E2D6042D}" type="pres">
      <dgm:prSet presAssocID="{EDECA584-252E-4BEB-AFA8-66CDC71510CA}" presName="compNode" presStyleCnt="0"/>
      <dgm:spPr/>
    </dgm:pt>
    <dgm:pt modelId="{879989E4-EDA8-4A0D-A5D2-D2137F352059}" type="pres">
      <dgm:prSet presAssocID="{EDECA584-252E-4BEB-AFA8-66CDC71510CA}"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House"/>
        </a:ext>
      </dgm:extLst>
    </dgm:pt>
    <dgm:pt modelId="{4BB959CE-04F8-4199-9775-525941287B51}" type="pres">
      <dgm:prSet presAssocID="{EDECA584-252E-4BEB-AFA8-66CDC71510CA}" presName="spaceRect" presStyleCnt="0"/>
      <dgm:spPr/>
    </dgm:pt>
    <dgm:pt modelId="{3A39C39D-7FAC-42C6-B57A-6897F98FE143}" type="pres">
      <dgm:prSet presAssocID="{EDECA584-252E-4BEB-AFA8-66CDC71510CA}" presName="textRect" presStyleLbl="revTx" presStyleIdx="6" presStyleCnt="7">
        <dgm:presLayoutVars>
          <dgm:chMax val="1"/>
          <dgm:chPref val="1"/>
        </dgm:presLayoutVars>
      </dgm:prSet>
      <dgm:spPr/>
    </dgm:pt>
  </dgm:ptLst>
  <dgm:cxnLst>
    <dgm:cxn modelId="{94173307-AA60-409F-8CC7-9F34DD5D4CD9}" type="presOf" srcId="{7201552D-D52B-427A-B782-3612CA8B1E75}" destId="{BBE37CEE-D2FD-4715-B043-583E6FECD3DB}" srcOrd="0" destOrd="0" presId="urn:microsoft.com/office/officeart/2018/2/layout/IconLabelList"/>
    <dgm:cxn modelId="{C664941B-BE4C-4C6C-9E7D-F92289108D23}" srcId="{5A5DC86E-D28C-4FD9-9725-97CBD8A84F74}" destId="{D3C0198C-5A88-4432-AD3E-0F8E8C0C5F75}" srcOrd="5" destOrd="0" parTransId="{C6DF0B3A-2C1C-4D00-B5BD-7E63C6303334}" sibTransId="{6FEF0BAC-2D43-4F43-9852-7951FB8D6E32}"/>
    <dgm:cxn modelId="{124BA724-EFB9-4553-9F39-1475C6572E82}" srcId="{5A5DC86E-D28C-4FD9-9725-97CBD8A84F74}" destId="{EDECA584-252E-4BEB-AFA8-66CDC71510CA}" srcOrd="6" destOrd="0" parTransId="{0F6CFCB9-5E20-486F-B015-1DEE276B243D}" sibTransId="{3B326D9C-D59F-43C0-B236-229E0A3BFF54}"/>
    <dgm:cxn modelId="{B1786C33-90BE-4A30-81E0-D88DF9095FC5}" type="presOf" srcId="{95973DC1-68F1-4471-B7FB-6F6329741EA5}" destId="{928A5148-D358-4CB8-AEDD-6DFFBF62AA43}" srcOrd="0" destOrd="0" presId="urn:microsoft.com/office/officeart/2018/2/layout/IconLabelList"/>
    <dgm:cxn modelId="{E0900240-CBB6-417B-882A-AE5E14AFF6B1}" type="presOf" srcId="{5A5DC86E-D28C-4FD9-9725-97CBD8A84F74}" destId="{8C139193-2C87-42BE-AF5D-E39BBAE17485}" srcOrd="0" destOrd="0" presId="urn:microsoft.com/office/officeart/2018/2/layout/IconLabelList"/>
    <dgm:cxn modelId="{6633C46C-01CC-4E0B-9589-5D0A3C12235D}" type="presOf" srcId="{D3C0198C-5A88-4432-AD3E-0F8E8C0C5F75}" destId="{4FD086E6-D758-4DAD-8210-9D8C76B129A0}" srcOrd="0" destOrd="0" presId="urn:microsoft.com/office/officeart/2018/2/layout/IconLabelList"/>
    <dgm:cxn modelId="{B8221E4D-0854-4837-8573-E56F65B4A0B3}" srcId="{5A5DC86E-D28C-4FD9-9725-97CBD8A84F74}" destId="{0FD5E2BE-9ED1-4BA8-82B9-81C106F0C45B}" srcOrd="1" destOrd="0" parTransId="{729C1B10-976B-4752-A3E7-0C35DE88F351}" sibTransId="{24A363F1-2CFE-48D7-8227-DD154E0624A3}"/>
    <dgm:cxn modelId="{BD8CDA58-DE30-429A-9231-F97A5EB15D7A}" type="presOf" srcId="{EDECA584-252E-4BEB-AFA8-66CDC71510CA}" destId="{3A39C39D-7FAC-42C6-B57A-6897F98FE143}" srcOrd="0" destOrd="0" presId="urn:microsoft.com/office/officeart/2018/2/layout/IconLabelList"/>
    <dgm:cxn modelId="{D837597C-7756-415F-BCAB-98E446613A7E}" type="presOf" srcId="{350FBD37-3716-4690-94E0-61DAC7926D2C}" destId="{C1400D66-7744-4A7A-AE19-7679582499CC}" srcOrd="0" destOrd="0" presId="urn:microsoft.com/office/officeart/2018/2/layout/IconLabelList"/>
    <dgm:cxn modelId="{88634286-6CBD-4F00-B3F5-5E810F9B436E}" srcId="{5A5DC86E-D28C-4FD9-9725-97CBD8A84F74}" destId="{350FBD37-3716-4690-94E0-61DAC7926D2C}" srcOrd="3" destOrd="0" parTransId="{1D634A15-58B7-4429-833D-42BCED5CD205}" sibTransId="{C0396F4E-EEBE-4D4C-9C82-66941FFE0E10}"/>
    <dgm:cxn modelId="{ED19F2CE-9D5E-4DA4-912D-9397510C7C4D}" srcId="{5A5DC86E-D28C-4FD9-9725-97CBD8A84F74}" destId="{95973DC1-68F1-4471-B7FB-6F6329741EA5}" srcOrd="4" destOrd="0" parTransId="{B25DC707-66D0-442D-B473-00C4756B3A01}" sibTransId="{0001F9B7-68A7-4F15-8345-E7B0156C7CAB}"/>
    <dgm:cxn modelId="{6C361CDB-CC9E-47A4-8ECA-25013C0DC939}" srcId="{5A5DC86E-D28C-4FD9-9725-97CBD8A84F74}" destId="{7201552D-D52B-427A-B782-3612CA8B1E75}" srcOrd="0" destOrd="0" parTransId="{0B0A5CFF-C923-44E7-85A1-258327D7FF65}" sibTransId="{FC7E332A-B78F-4767-BD85-3B98D0379CA9}"/>
    <dgm:cxn modelId="{9DEE21E4-4EE0-49F6-9E1A-D04DC2CD0396}" srcId="{5A5DC86E-D28C-4FD9-9725-97CBD8A84F74}" destId="{59371FE5-5EB4-44BB-BBCF-CFD5666F33C1}" srcOrd="2" destOrd="0" parTransId="{6D706CB0-E49B-40CA-8196-61932E0C2791}" sibTransId="{F1C83C6C-B9AE-4AB9-86EF-629F263D38A9}"/>
    <dgm:cxn modelId="{26F037F7-F1C9-4E77-8BFE-7AD4D55637F1}" type="presOf" srcId="{0FD5E2BE-9ED1-4BA8-82B9-81C106F0C45B}" destId="{14561B62-E1D7-46BA-ABE1-6FD5330E181B}" srcOrd="0" destOrd="0" presId="urn:microsoft.com/office/officeart/2018/2/layout/IconLabelList"/>
    <dgm:cxn modelId="{5F9205FB-C681-48EE-A6F1-DF4A44EBF0D0}" type="presOf" srcId="{59371FE5-5EB4-44BB-BBCF-CFD5666F33C1}" destId="{A666C93D-EB39-4E31-87D6-AF3E43CB0321}" srcOrd="0" destOrd="0" presId="urn:microsoft.com/office/officeart/2018/2/layout/IconLabelList"/>
    <dgm:cxn modelId="{FCF39CD4-615E-4716-9E6D-48E7D473C2E4}" type="presParOf" srcId="{8C139193-2C87-42BE-AF5D-E39BBAE17485}" destId="{23784CB4-A978-4F17-9888-7592B2F2FC5E}" srcOrd="0" destOrd="0" presId="urn:microsoft.com/office/officeart/2018/2/layout/IconLabelList"/>
    <dgm:cxn modelId="{ABD4589B-7DEB-41C6-90DE-C8F071890869}" type="presParOf" srcId="{23784CB4-A978-4F17-9888-7592B2F2FC5E}" destId="{BD48904A-A341-4B85-8739-96910B5513EB}" srcOrd="0" destOrd="0" presId="urn:microsoft.com/office/officeart/2018/2/layout/IconLabelList"/>
    <dgm:cxn modelId="{8B8CD433-028F-4735-9BF7-67544D5A9112}" type="presParOf" srcId="{23784CB4-A978-4F17-9888-7592B2F2FC5E}" destId="{86B8ABB3-3E43-4AB1-8A66-8B8848B6A347}" srcOrd="1" destOrd="0" presId="urn:microsoft.com/office/officeart/2018/2/layout/IconLabelList"/>
    <dgm:cxn modelId="{9743892E-3D0E-418A-8706-3DB91CB2196C}" type="presParOf" srcId="{23784CB4-A978-4F17-9888-7592B2F2FC5E}" destId="{BBE37CEE-D2FD-4715-B043-583E6FECD3DB}" srcOrd="2" destOrd="0" presId="urn:microsoft.com/office/officeart/2018/2/layout/IconLabelList"/>
    <dgm:cxn modelId="{481C0532-EFBE-46B5-A903-2E318539E2D7}" type="presParOf" srcId="{8C139193-2C87-42BE-AF5D-E39BBAE17485}" destId="{AB1AD133-BBC3-42DF-A68B-C6C1BFD3432B}" srcOrd="1" destOrd="0" presId="urn:microsoft.com/office/officeart/2018/2/layout/IconLabelList"/>
    <dgm:cxn modelId="{C97F60F5-E4AB-488E-9EC1-A59DCBF96CAB}" type="presParOf" srcId="{8C139193-2C87-42BE-AF5D-E39BBAE17485}" destId="{D3C25F75-69CE-4565-AEAD-B998DFF528D0}" srcOrd="2" destOrd="0" presId="urn:microsoft.com/office/officeart/2018/2/layout/IconLabelList"/>
    <dgm:cxn modelId="{AFCEA3E7-0296-4106-957E-7115357A51B0}" type="presParOf" srcId="{D3C25F75-69CE-4565-AEAD-B998DFF528D0}" destId="{F19B0500-1323-48F3-A1FD-7E670EB14D8F}" srcOrd="0" destOrd="0" presId="urn:microsoft.com/office/officeart/2018/2/layout/IconLabelList"/>
    <dgm:cxn modelId="{5A3B0FF4-A542-43F8-A139-FBD0E4E885F0}" type="presParOf" srcId="{D3C25F75-69CE-4565-AEAD-B998DFF528D0}" destId="{9087ADE7-9884-4F6B-9178-F96CFAD9310D}" srcOrd="1" destOrd="0" presId="urn:microsoft.com/office/officeart/2018/2/layout/IconLabelList"/>
    <dgm:cxn modelId="{BC6C4423-713F-424B-8419-1E893B68ED60}" type="presParOf" srcId="{D3C25F75-69CE-4565-AEAD-B998DFF528D0}" destId="{14561B62-E1D7-46BA-ABE1-6FD5330E181B}" srcOrd="2" destOrd="0" presId="urn:microsoft.com/office/officeart/2018/2/layout/IconLabelList"/>
    <dgm:cxn modelId="{6C83418D-20BE-4867-A949-25A74822424D}" type="presParOf" srcId="{8C139193-2C87-42BE-AF5D-E39BBAE17485}" destId="{6FD494A2-43D1-45BA-A400-C315BDC2DBEF}" srcOrd="3" destOrd="0" presId="urn:microsoft.com/office/officeart/2018/2/layout/IconLabelList"/>
    <dgm:cxn modelId="{5FA13F3A-93C4-4305-B63C-F627ADEA9CA6}" type="presParOf" srcId="{8C139193-2C87-42BE-AF5D-E39BBAE17485}" destId="{ED9AC375-00F3-464F-9C0F-15BB9C9F0E08}" srcOrd="4" destOrd="0" presId="urn:microsoft.com/office/officeart/2018/2/layout/IconLabelList"/>
    <dgm:cxn modelId="{EA349292-9818-4C83-85E3-E906639061FE}" type="presParOf" srcId="{ED9AC375-00F3-464F-9C0F-15BB9C9F0E08}" destId="{8EE1B00B-277A-4F96-8C5A-FF3E06A2BF47}" srcOrd="0" destOrd="0" presId="urn:microsoft.com/office/officeart/2018/2/layout/IconLabelList"/>
    <dgm:cxn modelId="{E1BA50DD-0474-4968-9F97-EBFEF4143396}" type="presParOf" srcId="{ED9AC375-00F3-464F-9C0F-15BB9C9F0E08}" destId="{E8C00FEA-9DBE-4CA8-A09F-B9C870B3865F}" srcOrd="1" destOrd="0" presId="urn:microsoft.com/office/officeart/2018/2/layout/IconLabelList"/>
    <dgm:cxn modelId="{EE2CA8AE-5DC9-4186-993C-12E840A23437}" type="presParOf" srcId="{ED9AC375-00F3-464F-9C0F-15BB9C9F0E08}" destId="{A666C93D-EB39-4E31-87D6-AF3E43CB0321}" srcOrd="2" destOrd="0" presId="urn:microsoft.com/office/officeart/2018/2/layout/IconLabelList"/>
    <dgm:cxn modelId="{B96D137D-93DB-429C-9AA9-F85F787CA2E5}" type="presParOf" srcId="{8C139193-2C87-42BE-AF5D-E39BBAE17485}" destId="{64B7BE02-6100-4F89-93B9-A9F089AABDE8}" srcOrd="5" destOrd="0" presId="urn:microsoft.com/office/officeart/2018/2/layout/IconLabelList"/>
    <dgm:cxn modelId="{52175FE0-DB2D-439D-8D56-000EA052BD61}" type="presParOf" srcId="{8C139193-2C87-42BE-AF5D-E39BBAE17485}" destId="{D0156BD5-5A7F-40A2-99B7-3B5CDEDD93D3}" srcOrd="6" destOrd="0" presId="urn:microsoft.com/office/officeart/2018/2/layout/IconLabelList"/>
    <dgm:cxn modelId="{27A434AD-71E9-44FD-AB30-18EE367BC937}" type="presParOf" srcId="{D0156BD5-5A7F-40A2-99B7-3B5CDEDD93D3}" destId="{10B559E0-B4FF-482F-A75D-5957C45E956B}" srcOrd="0" destOrd="0" presId="urn:microsoft.com/office/officeart/2018/2/layout/IconLabelList"/>
    <dgm:cxn modelId="{CD18FDF9-C8AB-4754-9A77-393F5CC648B7}" type="presParOf" srcId="{D0156BD5-5A7F-40A2-99B7-3B5CDEDD93D3}" destId="{E1BF9A7D-8AB9-4A14-A9D2-58AB6EDAE706}" srcOrd="1" destOrd="0" presId="urn:microsoft.com/office/officeart/2018/2/layout/IconLabelList"/>
    <dgm:cxn modelId="{94F4321C-BA6F-408B-BF72-0AAF9B602C62}" type="presParOf" srcId="{D0156BD5-5A7F-40A2-99B7-3B5CDEDD93D3}" destId="{C1400D66-7744-4A7A-AE19-7679582499CC}" srcOrd="2" destOrd="0" presId="urn:microsoft.com/office/officeart/2018/2/layout/IconLabelList"/>
    <dgm:cxn modelId="{AC0283FA-FA9B-451C-AE3C-783D677454A7}" type="presParOf" srcId="{8C139193-2C87-42BE-AF5D-E39BBAE17485}" destId="{1D7AEAC4-24AE-459D-8D7B-F4041A80FA25}" srcOrd="7" destOrd="0" presId="urn:microsoft.com/office/officeart/2018/2/layout/IconLabelList"/>
    <dgm:cxn modelId="{BAD579D4-E483-4BF1-822E-C98DFE67FC14}" type="presParOf" srcId="{8C139193-2C87-42BE-AF5D-E39BBAE17485}" destId="{E3FC26E7-7628-4540-9202-BA6332E3A796}" srcOrd="8" destOrd="0" presId="urn:microsoft.com/office/officeart/2018/2/layout/IconLabelList"/>
    <dgm:cxn modelId="{5D084553-5B8A-489A-AC39-6B568C06016D}" type="presParOf" srcId="{E3FC26E7-7628-4540-9202-BA6332E3A796}" destId="{5989B636-E52C-4637-97ED-F826E8F6C6A9}" srcOrd="0" destOrd="0" presId="urn:microsoft.com/office/officeart/2018/2/layout/IconLabelList"/>
    <dgm:cxn modelId="{6840A12B-129C-419E-9F7D-EB2A35389A74}" type="presParOf" srcId="{E3FC26E7-7628-4540-9202-BA6332E3A796}" destId="{6B9C79BE-2A97-4D64-9538-714F10741A15}" srcOrd="1" destOrd="0" presId="urn:microsoft.com/office/officeart/2018/2/layout/IconLabelList"/>
    <dgm:cxn modelId="{3DAB10C5-9B26-4BA9-9509-7EF12E87E505}" type="presParOf" srcId="{E3FC26E7-7628-4540-9202-BA6332E3A796}" destId="{928A5148-D358-4CB8-AEDD-6DFFBF62AA43}" srcOrd="2" destOrd="0" presId="urn:microsoft.com/office/officeart/2018/2/layout/IconLabelList"/>
    <dgm:cxn modelId="{C0CB0E3D-5C92-433F-9BA4-9D1938A72C04}" type="presParOf" srcId="{8C139193-2C87-42BE-AF5D-E39BBAE17485}" destId="{12B1EBEB-4DA2-40C0-9165-FE32DA43B4B7}" srcOrd="9" destOrd="0" presId="urn:microsoft.com/office/officeart/2018/2/layout/IconLabelList"/>
    <dgm:cxn modelId="{817F031B-84F0-46BF-B35D-64DA4EE9EF79}" type="presParOf" srcId="{8C139193-2C87-42BE-AF5D-E39BBAE17485}" destId="{B55E4F31-980D-41FB-BB57-8EF28163AC23}" srcOrd="10" destOrd="0" presId="urn:microsoft.com/office/officeart/2018/2/layout/IconLabelList"/>
    <dgm:cxn modelId="{C4063FC6-9BCF-4B76-88F8-0F1BCF874A64}" type="presParOf" srcId="{B55E4F31-980D-41FB-BB57-8EF28163AC23}" destId="{B92122A7-F961-4A24-84BF-938B9FF27ED1}" srcOrd="0" destOrd="0" presId="urn:microsoft.com/office/officeart/2018/2/layout/IconLabelList"/>
    <dgm:cxn modelId="{224A8FAF-B82B-4CD6-9DA3-7337D48A37D4}" type="presParOf" srcId="{B55E4F31-980D-41FB-BB57-8EF28163AC23}" destId="{D292D76A-93B3-4A16-B297-EE55D0FBB929}" srcOrd="1" destOrd="0" presId="urn:microsoft.com/office/officeart/2018/2/layout/IconLabelList"/>
    <dgm:cxn modelId="{6A1FE0F4-7558-405E-AA46-008B4F22C10B}" type="presParOf" srcId="{B55E4F31-980D-41FB-BB57-8EF28163AC23}" destId="{4FD086E6-D758-4DAD-8210-9D8C76B129A0}" srcOrd="2" destOrd="0" presId="urn:microsoft.com/office/officeart/2018/2/layout/IconLabelList"/>
    <dgm:cxn modelId="{A5E5E5F4-C0E8-422B-AF47-1BE11A8E6BA1}" type="presParOf" srcId="{8C139193-2C87-42BE-AF5D-E39BBAE17485}" destId="{4AB06D61-B202-4B63-BE9A-FA1C3BD6CEEA}" srcOrd="11" destOrd="0" presId="urn:microsoft.com/office/officeart/2018/2/layout/IconLabelList"/>
    <dgm:cxn modelId="{561255D2-8DE6-41E3-B839-094D3FF7DBC3}" type="presParOf" srcId="{8C139193-2C87-42BE-AF5D-E39BBAE17485}" destId="{8CEBB08D-9837-4A0A-8B80-EC81E2D6042D}" srcOrd="12" destOrd="0" presId="urn:microsoft.com/office/officeart/2018/2/layout/IconLabelList"/>
    <dgm:cxn modelId="{E369E4B9-A4FE-49D2-9779-F0B9BF47A98F}" type="presParOf" srcId="{8CEBB08D-9837-4A0A-8B80-EC81E2D6042D}" destId="{879989E4-EDA8-4A0D-A5D2-D2137F352059}" srcOrd="0" destOrd="0" presId="urn:microsoft.com/office/officeart/2018/2/layout/IconLabelList"/>
    <dgm:cxn modelId="{C0D47B44-F7FF-418B-B7BA-E02955280CE8}" type="presParOf" srcId="{8CEBB08D-9837-4A0A-8B80-EC81E2D6042D}" destId="{4BB959CE-04F8-4199-9775-525941287B51}" srcOrd="1" destOrd="0" presId="urn:microsoft.com/office/officeart/2018/2/layout/IconLabelList"/>
    <dgm:cxn modelId="{4ED92373-D15C-40F0-BABE-9F3F04E59F6E}" type="presParOf" srcId="{8CEBB08D-9837-4A0A-8B80-EC81E2D6042D}" destId="{3A39C39D-7FAC-42C6-B57A-6897F98FE14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2A91A61-77F6-43BF-BC49-B2C8855DF07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3C35A4E-4141-4F04-879E-E3D9433AF6C9}">
      <dgm:prSet/>
      <dgm:spPr>
        <a:solidFill>
          <a:schemeClr val="accent3">
            <a:lumMod val="75000"/>
          </a:schemeClr>
        </a:solidFill>
      </dgm:spPr>
      <dgm:t>
        <a:bodyPr/>
        <a:lstStyle/>
        <a:p>
          <a:r>
            <a:rPr lang="en-US" dirty="0"/>
            <a:t>Evaluate and expand efforts to engage individuals with lived experience</a:t>
          </a:r>
        </a:p>
      </dgm:t>
    </dgm:pt>
    <dgm:pt modelId="{7D44A796-A812-4918-B41D-03D83B504480}" type="parTrans" cxnId="{EC64195A-CBA4-4756-BF31-7C2791F7FC83}">
      <dgm:prSet/>
      <dgm:spPr/>
      <dgm:t>
        <a:bodyPr/>
        <a:lstStyle/>
        <a:p>
          <a:endParaRPr lang="en-US"/>
        </a:p>
      </dgm:t>
    </dgm:pt>
    <dgm:pt modelId="{56387437-03C8-453F-BAC0-5C30F1C4011C}" type="sibTrans" cxnId="{EC64195A-CBA4-4756-BF31-7C2791F7FC83}">
      <dgm:prSet/>
      <dgm:spPr/>
      <dgm:t>
        <a:bodyPr/>
        <a:lstStyle/>
        <a:p>
          <a:endParaRPr lang="en-US"/>
        </a:p>
      </dgm:t>
    </dgm:pt>
    <dgm:pt modelId="{B686FBA2-9276-4425-A349-EBED57D36A41}">
      <dgm:prSet/>
      <dgm:spPr/>
      <dgm:t>
        <a:bodyPr/>
        <a:lstStyle/>
        <a:p>
          <a:r>
            <a:rPr lang="en-US" dirty="0"/>
            <a:t>Ensure all agencies serving people </a:t>
          </a:r>
          <a:r>
            <a:rPr lang="en-US" dirty="0">
              <a:effectLst>
                <a:outerShdw blurRad="38100" dist="38100" dir="2700000" algn="tl">
                  <a:srgbClr val="000000">
                    <a:alpha val="43137"/>
                  </a:srgbClr>
                </a:outerShdw>
              </a:effectLst>
            </a:rPr>
            <a:t>experiencing</a:t>
          </a:r>
          <a:r>
            <a:rPr lang="en-US" dirty="0"/>
            <a:t> homelessness have access to diversity/equity training</a:t>
          </a:r>
        </a:p>
      </dgm:t>
    </dgm:pt>
    <dgm:pt modelId="{944CFF3E-792F-48D4-AB10-7543D3FA602C}" type="parTrans" cxnId="{528315BE-EBDC-457D-B2F1-00625A628799}">
      <dgm:prSet/>
      <dgm:spPr/>
      <dgm:t>
        <a:bodyPr/>
        <a:lstStyle/>
        <a:p>
          <a:endParaRPr lang="en-US"/>
        </a:p>
      </dgm:t>
    </dgm:pt>
    <dgm:pt modelId="{C93692B8-BCC0-4720-B451-E78C0D313EDD}" type="sibTrans" cxnId="{528315BE-EBDC-457D-B2F1-00625A628799}">
      <dgm:prSet/>
      <dgm:spPr/>
      <dgm:t>
        <a:bodyPr/>
        <a:lstStyle/>
        <a:p>
          <a:endParaRPr lang="en-US"/>
        </a:p>
      </dgm:t>
    </dgm:pt>
    <dgm:pt modelId="{CEDB6F05-950B-4ABE-A073-5D0A15567CA0}" type="pres">
      <dgm:prSet presAssocID="{52A91A61-77F6-43BF-BC49-B2C8855DF075}" presName="linear" presStyleCnt="0">
        <dgm:presLayoutVars>
          <dgm:animLvl val="lvl"/>
          <dgm:resizeHandles val="exact"/>
        </dgm:presLayoutVars>
      </dgm:prSet>
      <dgm:spPr/>
    </dgm:pt>
    <dgm:pt modelId="{441E7349-6891-447D-A8E6-FBFDF0F23EA1}" type="pres">
      <dgm:prSet presAssocID="{23C35A4E-4141-4F04-879E-E3D9433AF6C9}" presName="parentText" presStyleLbl="node1" presStyleIdx="0" presStyleCnt="2">
        <dgm:presLayoutVars>
          <dgm:chMax val="0"/>
          <dgm:bulletEnabled val="1"/>
        </dgm:presLayoutVars>
      </dgm:prSet>
      <dgm:spPr/>
    </dgm:pt>
    <dgm:pt modelId="{36B76447-B790-4C4F-8B86-87C938E5738D}" type="pres">
      <dgm:prSet presAssocID="{56387437-03C8-453F-BAC0-5C30F1C4011C}" presName="spacer" presStyleCnt="0"/>
      <dgm:spPr/>
    </dgm:pt>
    <dgm:pt modelId="{DAAFCCBF-61A9-4F7C-BC59-36ACB46E6638}" type="pres">
      <dgm:prSet presAssocID="{B686FBA2-9276-4425-A349-EBED57D36A41}" presName="parentText" presStyleLbl="node1" presStyleIdx="1" presStyleCnt="2">
        <dgm:presLayoutVars>
          <dgm:chMax val="0"/>
          <dgm:bulletEnabled val="1"/>
        </dgm:presLayoutVars>
      </dgm:prSet>
      <dgm:spPr/>
    </dgm:pt>
  </dgm:ptLst>
  <dgm:cxnLst>
    <dgm:cxn modelId="{456F0A79-407D-405F-AFC3-7657AAD49300}" type="presOf" srcId="{B686FBA2-9276-4425-A349-EBED57D36A41}" destId="{DAAFCCBF-61A9-4F7C-BC59-36ACB46E6638}" srcOrd="0" destOrd="0" presId="urn:microsoft.com/office/officeart/2005/8/layout/vList2"/>
    <dgm:cxn modelId="{EC64195A-CBA4-4756-BF31-7C2791F7FC83}" srcId="{52A91A61-77F6-43BF-BC49-B2C8855DF075}" destId="{23C35A4E-4141-4F04-879E-E3D9433AF6C9}" srcOrd="0" destOrd="0" parTransId="{7D44A796-A812-4918-B41D-03D83B504480}" sibTransId="{56387437-03C8-453F-BAC0-5C30F1C4011C}"/>
    <dgm:cxn modelId="{528315BE-EBDC-457D-B2F1-00625A628799}" srcId="{52A91A61-77F6-43BF-BC49-B2C8855DF075}" destId="{B686FBA2-9276-4425-A349-EBED57D36A41}" srcOrd="1" destOrd="0" parTransId="{944CFF3E-792F-48D4-AB10-7543D3FA602C}" sibTransId="{C93692B8-BCC0-4720-B451-E78C0D313EDD}"/>
    <dgm:cxn modelId="{F31AAABF-73C9-4A47-A521-23916ED5F584}" type="presOf" srcId="{52A91A61-77F6-43BF-BC49-B2C8855DF075}" destId="{CEDB6F05-950B-4ABE-A073-5D0A15567CA0}" srcOrd="0" destOrd="0" presId="urn:microsoft.com/office/officeart/2005/8/layout/vList2"/>
    <dgm:cxn modelId="{E80A34E6-0F95-4479-A643-7AFB809E0014}" type="presOf" srcId="{23C35A4E-4141-4F04-879E-E3D9433AF6C9}" destId="{441E7349-6891-447D-A8E6-FBFDF0F23EA1}" srcOrd="0" destOrd="0" presId="urn:microsoft.com/office/officeart/2005/8/layout/vList2"/>
    <dgm:cxn modelId="{B15276E4-EB68-44DD-A82E-414DFA30D416}" type="presParOf" srcId="{CEDB6F05-950B-4ABE-A073-5D0A15567CA0}" destId="{441E7349-6891-447D-A8E6-FBFDF0F23EA1}" srcOrd="0" destOrd="0" presId="urn:microsoft.com/office/officeart/2005/8/layout/vList2"/>
    <dgm:cxn modelId="{B85F673B-8F76-4E18-9A21-E65C400FF1A6}" type="presParOf" srcId="{CEDB6F05-950B-4ABE-A073-5D0A15567CA0}" destId="{36B76447-B790-4C4F-8B86-87C938E5738D}" srcOrd="1" destOrd="0" presId="urn:microsoft.com/office/officeart/2005/8/layout/vList2"/>
    <dgm:cxn modelId="{DCF1B05A-B886-4A1D-B966-E4EA8072A87F}" type="presParOf" srcId="{CEDB6F05-950B-4ABE-A073-5D0A15567CA0}" destId="{DAAFCCBF-61A9-4F7C-BC59-36ACB46E663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689B6-63FC-4542-B123-8277ABAB8282}">
      <dsp:nvSpPr>
        <dsp:cNvPr id="0" name=""/>
        <dsp:cNvSpPr/>
      </dsp:nvSpPr>
      <dsp:spPr>
        <a:xfrm>
          <a:off x="0" y="45704"/>
          <a:ext cx="6151562" cy="255528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A long-standing coalition of individuals, organizations, and government entities who have worked together to further the vision of a safe, decent, affordable, stable home for every person and family in Chittenden County, Vermont. </a:t>
          </a:r>
        </a:p>
      </dsp:txBody>
      <dsp:txXfrm>
        <a:off x="124738" y="170442"/>
        <a:ext cx="5902086" cy="2305804"/>
      </dsp:txXfrm>
    </dsp:sp>
    <dsp:sp modelId="{C7C16A08-C03D-4DFC-8F88-720654CE82EB}">
      <dsp:nvSpPr>
        <dsp:cNvPr id="0" name=""/>
        <dsp:cNvSpPr/>
      </dsp:nvSpPr>
      <dsp:spPr>
        <a:xfrm>
          <a:off x="0" y="2675865"/>
          <a:ext cx="6151562" cy="2555280"/>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HUD recognized Continuum of Care for Chittenden County, Vermont</a:t>
          </a:r>
        </a:p>
      </dsp:txBody>
      <dsp:txXfrm>
        <a:off x="124738" y="2800603"/>
        <a:ext cx="5902086" cy="230580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7D175-5212-48D0-84FC-BA935A3DEA57}">
      <dsp:nvSpPr>
        <dsp:cNvPr id="0" name=""/>
        <dsp:cNvSpPr/>
      </dsp:nvSpPr>
      <dsp:spPr>
        <a:xfrm rot="16200000">
          <a:off x="-1451152" y="2234635"/>
          <a:ext cx="3388350" cy="391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5149" bIns="0" numCol="1" spcCol="1270" anchor="t" anchorCtr="0">
          <a:noAutofit/>
        </a:bodyPr>
        <a:lstStyle/>
        <a:p>
          <a:pPr marL="0" lvl="0" indent="0" algn="r" defTabSz="1022350">
            <a:lnSpc>
              <a:spcPct val="90000"/>
            </a:lnSpc>
            <a:spcBef>
              <a:spcPct val="0"/>
            </a:spcBef>
            <a:spcAft>
              <a:spcPct val="35000"/>
            </a:spcAft>
            <a:buNone/>
          </a:pPr>
          <a:r>
            <a:rPr lang="en-US" sz="2300" kern="1200" dirty="0"/>
            <a:t>Communications</a:t>
          </a:r>
        </a:p>
      </dsp:txBody>
      <dsp:txXfrm>
        <a:off x="-1451152" y="2234635"/>
        <a:ext cx="3388350" cy="391350"/>
      </dsp:txXfrm>
    </dsp:sp>
    <dsp:sp modelId="{4DC9493E-D38E-4832-8BB5-24A7474C856D}">
      <dsp:nvSpPr>
        <dsp:cNvPr id="0" name=""/>
        <dsp:cNvSpPr/>
      </dsp:nvSpPr>
      <dsp:spPr>
        <a:xfrm>
          <a:off x="473201" y="874380"/>
          <a:ext cx="1949338" cy="3388350"/>
        </a:xfrm>
        <a:prstGeom prst="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345149" rIns="78232" bIns="78232" numCol="1" spcCol="1270" anchor="t" anchorCtr="0">
          <a:noAutofit/>
        </a:bodyPr>
        <a:lstStyle/>
        <a:p>
          <a:pPr marL="57150" lvl="1" indent="-57150" algn="l" defTabSz="466725">
            <a:lnSpc>
              <a:spcPct val="90000"/>
            </a:lnSpc>
            <a:spcBef>
              <a:spcPct val="0"/>
            </a:spcBef>
            <a:spcAft>
              <a:spcPct val="15000"/>
            </a:spcAft>
            <a:buChar char="•"/>
          </a:pPr>
          <a:r>
            <a:rPr lang="en-US" sz="1050" kern="1200" dirty="0"/>
            <a:t>Daily and then weekly calls to discuss supplies, outbreaks, vaccinations, testing, staffing, isolation plans and most recent guidance.</a:t>
          </a:r>
        </a:p>
      </dsp:txBody>
      <dsp:txXfrm>
        <a:off x="473201" y="874380"/>
        <a:ext cx="1949338" cy="3388350"/>
      </dsp:txXfrm>
    </dsp:sp>
    <dsp:sp modelId="{5871847C-B93F-41F7-B00B-0E0F3DADE50A}">
      <dsp:nvSpPr>
        <dsp:cNvPr id="0" name=""/>
        <dsp:cNvSpPr/>
      </dsp:nvSpPr>
      <dsp:spPr>
        <a:xfrm>
          <a:off x="47347" y="47046"/>
          <a:ext cx="782700" cy="7827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96DA42-96B9-4FD3-8A30-5D0728D1BE97}">
      <dsp:nvSpPr>
        <dsp:cNvPr id="0" name=""/>
        <dsp:cNvSpPr/>
      </dsp:nvSpPr>
      <dsp:spPr>
        <a:xfrm rot="16200000">
          <a:off x="1395155" y="2234635"/>
          <a:ext cx="3388350" cy="391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5149" bIns="0" numCol="1" spcCol="1270" anchor="t" anchorCtr="0">
          <a:noAutofit/>
        </a:bodyPr>
        <a:lstStyle/>
        <a:p>
          <a:pPr marL="0" lvl="0" indent="0" algn="r" defTabSz="1022350">
            <a:lnSpc>
              <a:spcPct val="90000"/>
            </a:lnSpc>
            <a:spcBef>
              <a:spcPct val="0"/>
            </a:spcBef>
            <a:spcAft>
              <a:spcPct val="35000"/>
            </a:spcAft>
            <a:buNone/>
          </a:pPr>
          <a:r>
            <a:rPr lang="en-US" sz="2300" kern="1200" dirty="0"/>
            <a:t>Resources and Practice</a:t>
          </a:r>
        </a:p>
      </dsp:txBody>
      <dsp:txXfrm>
        <a:off x="1395155" y="2234635"/>
        <a:ext cx="3388350" cy="391350"/>
      </dsp:txXfrm>
    </dsp:sp>
    <dsp:sp modelId="{92F1EEBC-C206-4DB4-BE3A-D60E47573A34}">
      <dsp:nvSpPr>
        <dsp:cNvPr id="0" name=""/>
        <dsp:cNvSpPr/>
      </dsp:nvSpPr>
      <dsp:spPr>
        <a:xfrm>
          <a:off x="3285005" y="831178"/>
          <a:ext cx="1949338" cy="3388350"/>
        </a:xfrm>
        <a:prstGeom prst="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345149" rIns="78232" bIns="78232" numCol="1" spcCol="1270" anchor="t" anchorCtr="0">
          <a:noAutofit/>
        </a:bodyPr>
        <a:lstStyle/>
        <a:p>
          <a:pPr marL="57150" lvl="1" indent="-57150" algn="l" defTabSz="466725">
            <a:lnSpc>
              <a:spcPct val="90000"/>
            </a:lnSpc>
            <a:spcBef>
              <a:spcPct val="0"/>
            </a:spcBef>
            <a:spcAft>
              <a:spcPct val="15000"/>
            </a:spcAft>
            <a:buChar char="•"/>
          </a:pPr>
          <a:r>
            <a:rPr lang="en-US" sz="1050" kern="1200" dirty="0"/>
            <a:t>COTS, ANEW and Spectrum participated in DOH Infectious Disease Epidemiology meetings to mitigate spread at congregate sites.</a:t>
          </a:r>
        </a:p>
        <a:p>
          <a:pPr marL="57150" lvl="1" indent="-57150" algn="l" defTabSz="466725">
            <a:lnSpc>
              <a:spcPct val="90000"/>
            </a:lnSpc>
            <a:spcBef>
              <a:spcPct val="0"/>
            </a:spcBef>
            <a:spcAft>
              <a:spcPct val="15000"/>
            </a:spcAft>
            <a:buChar char="•"/>
          </a:pPr>
          <a:r>
            <a:rPr lang="en-US" sz="1050" kern="1200" dirty="0"/>
            <a:t>ANEW Place ran North Beach Campground</a:t>
          </a:r>
        </a:p>
        <a:p>
          <a:pPr marL="57150" lvl="1" indent="-57150" algn="l" defTabSz="466725">
            <a:lnSpc>
              <a:spcPct val="90000"/>
            </a:lnSpc>
            <a:spcBef>
              <a:spcPct val="0"/>
            </a:spcBef>
            <a:spcAft>
              <a:spcPct val="15000"/>
            </a:spcAft>
            <a:buChar char="•"/>
          </a:pPr>
          <a:r>
            <a:rPr lang="en-US" sz="1050" kern="1200" dirty="0"/>
            <a:t>CVOEO ran Holiday Inn serving hundreds of people </a:t>
          </a:r>
        </a:p>
        <a:p>
          <a:pPr marL="57150" lvl="1" indent="-57150" algn="l" defTabSz="466725">
            <a:lnSpc>
              <a:spcPct val="90000"/>
            </a:lnSpc>
            <a:spcBef>
              <a:spcPct val="0"/>
            </a:spcBef>
            <a:spcAft>
              <a:spcPct val="15000"/>
            </a:spcAft>
            <a:buChar char="•"/>
          </a:pPr>
          <a:r>
            <a:rPr lang="en-US" sz="1050" kern="1200" dirty="0"/>
            <a:t>CHT ran COVID isolation motel at Ho Hum</a:t>
          </a:r>
        </a:p>
        <a:p>
          <a:pPr marL="57150" lvl="1" indent="-57150" algn="l" defTabSz="466725">
            <a:lnSpc>
              <a:spcPct val="90000"/>
            </a:lnSpc>
            <a:spcBef>
              <a:spcPct val="0"/>
            </a:spcBef>
            <a:spcAft>
              <a:spcPct val="15000"/>
            </a:spcAft>
            <a:buChar char="•"/>
          </a:pPr>
          <a:r>
            <a:rPr lang="en-US" sz="1050" kern="1200" dirty="0"/>
            <a:t>CVOEO ran Community Resource Center at VFW and then Feeding Chittenden</a:t>
          </a:r>
        </a:p>
        <a:p>
          <a:pPr marL="57150" lvl="1" indent="-57150" algn="l" defTabSz="466725">
            <a:lnSpc>
              <a:spcPct val="90000"/>
            </a:lnSpc>
            <a:spcBef>
              <a:spcPct val="0"/>
            </a:spcBef>
            <a:spcAft>
              <a:spcPct val="15000"/>
            </a:spcAft>
            <a:buChar char="•"/>
          </a:pPr>
          <a:r>
            <a:rPr lang="en-US" sz="1050" kern="1200" dirty="0"/>
            <a:t>.Spectrum partnered with Feeding Chittenden to deliver meals – regardless of age</a:t>
          </a:r>
        </a:p>
        <a:p>
          <a:pPr marL="57150" lvl="1" indent="-57150" algn="l" defTabSz="466725">
            <a:lnSpc>
              <a:spcPct val="90000"/>
            </a:lnSpc>
            <a:spcBef>
              <a:spcPct val="0"/>
            </a:spcBef>
            <a:spcAft>
              <a:spcPct val="15000"/>
            </a:spcAft>
            <a:buChar char="•"/>
          </a:pPr>
          <a:r>
            <a:rPr lang="en-US" sz="1050" kern="1200" dirty="0"/>
            <a:t>Feed Chittenden provided food for CRC  and hotels</a:t>
          </a:r>
        </a:p>
        <a:p>
          <a:pPr marL="57150" lvl="1" indent="-57150" algn="l" defTabSz="400050">
            <a:lnSpc>
              <a:spcPct val="90000"/>
            </a:lnSpc>
            <a:spcBef>
              <a:spcPct val="0"/>
            </a:spcBef>
            <a:spcAft>
              <a:spcPct val="15000"/>
            </a:spcAft>
            <a:buChar char="•"/>
          </a:pPr>
          <a:endParaRPr lang="en-US" sz="900" kern="1200" dirty="0"/>
        </a:p>
      </dsp:txBody>
      <dsp:txXfrm>
        <a:off x="3285005" y="831178"/>
        <a:ext cx="1949338" cy="3388350"/>
      </dsp:txXfrm>
    </dsp:sp>
    <dsp:sp modelId="{D5EAEC7D-34D5-489C-AC11-AA129BC2BD30}">
      <dsp:nvSpPr>
        <dsp:cNvPr id="0" name=""/>
        <dsp:cNvSpPr/>
      </dsp:nvSpPr>
      <dsp:spPr>
        <a:xfrm>
          <a:off x="2893655" y="12544"/>
          <a:ext cx="782700" cy="7827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3F990C-0B6A-4C7B-BE64-E99AC86800D5}">
      <dsp:nvSpPr>
        <dsp:cNvPr id="0" name=""/>
        <dsp:cNvSpPr/>
      </dsp:nvSpPr>
      <dsp:spPr>
        <a:xfrm rot="16200000">
          <a:off x="4241463" y="2234635"/>
          <a:ext cx="3388350" cy="391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45149" bIns="0" numCol="1" spcCol="1270" anchor="t" anchorCtr="0">
          <a:noAutofit/>
        </a:bodyPr>
        <a:lstStyle/>
        <a:p>
          <a:pPr marL="0" lvl="0" indent="0" algn="r" defTabSz="1022350">
            <a:lnSpc>
              <a:spcPct val="90000"/>
            </a:lnSpc>
            <a:spcBef>
              <a:spcPct val="0"/>
            </a:spcBef>
            <a:spcAft>
              <a:spcPct val="35000"/>
            </a:spcAft>
            <a:buNone/>
          </a:pPr>
          <a:r>
            <a:rPr lang="en-US" sz="2300" kern="1200" dirty="0"/>
            <a:t>Increased Capacity</a:t>
          </a:r>
        </a:p>
      </dsp:txBody>
      <dsp:txXfrm>
        <a:off x="4241463" y="2234635"/>
        <a:ext cx="3388350" cy="391350"/>
      </dsp:txXfrm>
    </dsp:sp>
    <dsp:sp modelId="{5B40040F-2F06-4B9E-857C-645AE3718D73}">
      <dsp:nvSpPr>
        <dsp:cNvPr id="0" name=""/>
        <dsp:cNvSpPr/>
      </dsp:nvSpPr>
      <dsp:spPr>
        <a:xfrm>
          <a:off x="6131313" y="831178"/>
          <a:ext cx="1949338" cy="3388350"/>
        </a:xfrm>
        <a:prstGeom prst="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345149" rIns="78232" bIns="78232" numCol="1" spcCol="1270" anchor="t" anchorCtr="0">
          <a:noAutofit/>
        </a:bodyPr>
        <a:lstStyle/>
        <a:p>
          <a:pPr marL="57150" lvl="1" indent="-57150" algn="l" defTabSz="466725">
            <a:lnSpc>
              <a:spcPct val="90000"/>
            </a:lnSpc>
            <a:spcBef>
              <a:spcPct val="0"/>
            </a:spcBef>
            <a:spcAft>
              <a:spcPct val="15000"/>
            </a:spcAft>
            <a:buChar char="•"/>
          </a:pPr>
          <a:r>
            <a:rPr lang="en-US" sz="1050" b="0" kern="1200" dirty="0"/>
            <a:t>10 person FEMA funded Outreach Team offering health and safety supplies and supports</a:t>
          </a:r>
        </a:p>
        <a:p>
          <a:pPr marL="57150" lvl="1" indent="-57150" algn="l" defTabSz="466725">
            <a:lnSpc>
              <a:spcPct val="90000"/>
            </a:lnSpc>
            <a:spcBef>
              <a:spcPct val="0"/>
            </a:spcBef>
            <a:spcAft>
              <a:spcPct val="15000"/>
            </a:spcAft>
            <a:buChar char="•"/>
          </a:pPr>
          <a:r>
            <a:rPr lang="en-US" sz="1050" b="0" kern="1200" dirty="0"/>
            <a:t>Engaged over 600 households a month with Coordinated Entry and securing housing</a:t>
          </a:r>
        </a:p>
        <a:p>
          <a:pPr marL="57150" lvl="1" indent="-57150" algn="l" defTabSz="466725">
            <a:lnSpc>
              <a:spcPct val="90000"/>
            </a:lnSpc>
            <a:spcBef>
              <a:spcPct val="0"/>
            </a:spcBef>
            <a:spcAft>
              <a:spcPct val="15000"/>
            </a:spcAft>
            <a:buChar char="•"/>
          </a:pPr>
          <a:r>
            <a:rPr lang="en-US" sz="1050" b="0" kern="1200" dirty="0"/>
            <a:t>ANEW placed purchased Champlain Inn to increase shelter capacity</a:t>
          </a:r>
        </a:p>
        <a:p>
          <a:pPr marL="57150" lvl="1" indent="-57150" algn="l" defTabSz="466725">
            <a:lnSpc>
              <a:spcPct val="90000"/>
            </a:lnSpc>
            <a:spcBef>
              <a:spcPct val="0"/>
            </a:spcBef>
            <a:spcAft>
              <a:spcPct val="15000"/>
            </a:spcAft>
            <a:buChar char="•"/>
          </a:pPr>
          <a:r>
            <a:rPr lang="en-US" sz="1050" b="0" kern="1200" dirty="0"/>
            <a:t>STEPS secured a new shelter</a:t>
          </a:r>
        </a:p>
        <a:p>
          <a:pPr marL="57150" lvl="1" indent="-57150" algn="l" defTabSz="466725">
            <a:lnSpc>
              <a:spcPct val="90000"/>
            </a:lnSpc>
            <a:spcBef>
              <a:spcPct val="0"/>
            </a:spcBef>
            <a:spcAft>
              <a:spcPct val="15000"/>
            </a:spcAft>
            <a:buChar char="•"/>
          </a:pPr>
          <a:r>
            <a:rPr lang="en-US" sz="1050" b="0" kern="1200" dirty="0"/>
            <a:t>Mobile three-person team bringing services and good to people living on the street</a:t>
          </a:r>
        </a:p>
        <a:p>
          <a:pPr marL="114300" lvl="1" indent="-114300" algn="l" defTabSz="533400">
            <a:lnSpc>
              <a:spcPct val="90000"/>
            </a:lnSpc>
            <a:spcBef>
              <a:spcPct val="0"/>
            </a:spcBef>
            <a:spcAft>
              <a:spcPct val="15000"/>
            </a:spcAft>
            <a:buChar char="•"/>
          </a:pPr>
          <a:endParaRPr lang="en-US" sz="1200" kern="1200" dirty="0"/>
        </a:p>
      </dsp:txBody>
      <dsp:txXfrm>
        <a:off x="6131313" y="831178"/>
        <a:ext cx="1949338" cy="3388350"/>
      </dsp:txXfrm>
    </dsp:sp>
    <dsp:sp modelId="{532BED71-3C2F-4AA3-A920-B45454B5EF1F}">
      <dsp:nvSpPr>
        <dsp:cNvPr id="0" name=""/>
        <dsp:cNvSpPr/>
      </dsp:nvSpPr>
      <dsp:spPr>
        <a:xfrm>
          <a:off x="5739963" y="12544"/>
          <a:ext cx="782700" cy="7827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69B02-C119-4FCF-BE72-62566FBB0F40}">
      <dsp:nvSpPr>
        <dsp:cNvPr id="0" name=""/>
        <dsp:cNvSpPr/>
      </dsp:nvSpPr>
      <dsp:spPr>
        <a:xfrm>
          <a:off x="4494362" y="2246212"/>
          <a:ext cx="1483122" cy="855763"/>
        </a:xfrm>
        <a:prstGeom prst="roundRect">
          <a:avLst>
            <a:gd name="adj" fmla="val 10000"/>
          </a:avLst>
        </a:prstGeom>
        <a:solidFill>
          <a:srgbClr val="92D050">
            <a:alpha val="90000"/>
          </a:srgb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US" sz="1000" kern="1200" dirty="0"/>
            <a:t>SWOT analysis</a:t>
          </a:r>
        </a:p>
        <a:p>
          <a:pPr marL="57150" lvl="1" indent="-57150" algn="l" defTabSz="444500">
            <a:lnSpc>
              <a:spcPct val="90000"/>
            </a:lnSpc>
            <a:spcBef>
              <a:spcPct val="0"/>
            </a:spcBef>
            <a:spcAft>
              <a:spcPct val="15000"/>
            </a:spcAft>
            <a:buChar char="•"/>
          </a:pPr>
          <a:r>
            <a:rPr lang="en-US" sz="1000" kern="1200" dirty="0"/>
            <a:t>Data analysis</a:t>
          </a:r>
        </a:p>
      </dsp:txBody>
      <dsp:txXfrm>
        <a:off x="4958097" y="2478951"/>
        <a:ext cx="1000589" cy="604226"/>
      </dsp:txXfrm>
    </dsp:sp>
    <dsp:sp modelId="{11BE2803-4808-4674-A2F1-82199CAE2CEF}">
      <dsp:nvSpPr>
        <dsp:cNvPr id="0" name=""/>
        <dsp:cNvSpPr/>
      </dsp:nvSpPr>
      <dsp:spPr>
        <a:xfrm>
          <a:off x="1522550" y="2276482"/>
          <a:ext cx="1950159" cy="8254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US" sz="1000" kern="1200" dirty="0"/>
            <a:t>What do we want to get to get done</a:t>
          </a:r>
        </a:p>
        <a:p>
          <a:pPr marL="57150" lvl="1" indent="-57150" algn="l" defTabSz="444500">
            <a:lnSpc>
              <a:spcPct val="90000"/>
            </a:lnSpc>
            <a:spcBef>
              <a:spcPct val="0"/>
            </a:spcBef>
            <a:spcAft>
              <a:spcPct val="15000"/>
            </a:spcAft>
            <a:buChar char="•"/>
          </a:pPr>
          <a:r>
            <a:rPr lang="en-US" sz="1000" kern="1200" dirty="0"/>
            <a:t>How do we  need to organize to do it </a:t>
          </a:r>
        </a:p>
      </dsp:txBody>
      <dsp:txXfrm>
        <a:off x="1540683" y="2500988"/>
        <a:ext cx="1328845" cy="582853"/>
      </dsp:txXfrm>
    </dsp:sp>
    <dsp:sp modelId="{8F3BCD06-AD25-4EA1-94AA-722CC593CECE}">
      <dsp:nvSpPr>
        <dsp:cNvPr id="0" name=""/>
        <dsp:cNvSpPr/>
      </dsp:nvSpPr>
      <dsp:spPr>
        <a:xfrm>
          <a:off x="4450054" y="155535"/>
          <a:ext cx="1481152" cy="9594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US" sz="1000" kern="1200" dirty="0"/>
            <a:t>Reports and evaluations</a:t>
          </a:r>
        </a:p>
        <a:p>
          <a:pPr marL="57150" lvl="1" indent="-57150" algn="l" defTabSz="444500">
            <a:lnSpc>
              <a:spcPct val="90000"/>
            </a:lnSpc>
            <a:spcBef>
              <a:spcPct val="0"/>
            </a:spcBef>
            <a:spcAft>
              <a:spcPct val="15000"/>
            </a:spcAft>
            <a:buChar char="•"/>
          </a:pPr>
          <a:r>
            <a:rPr lang="en-US" sz="1000" kern="1200" dirty="0"/>
            <a:t>Shared Measures</a:t>
          </a:r>
        </a:p>
        <a:p>
          <a:pPr marL="57150" lvl="1" indent="-57150" algn="l" defTabSz="444500">
            <a:lnSpc>
              <a:spcPct val="90000"/>
            </a:lnSpc>
            <a:spcBef>
              <a:spcPct val="0"/>
            </a:spcBef>
            <a:spcAft>
              <a:spcPct val="15000"/>
            </a:spcAft>
            <a:buChar char="•"/>
          </a:pPr>
          <a:r>
            <a:rPr lang="en-US" sz="1000" kern="1200" dirty="0"/>
            <a:t>Updates</a:t>
          </a:r>
        </a:p>
      </dsp:txBody>
      <dsp:txXfrm>
        <a:off x="4915475" y="176611"/>
        <a:ext cx="994654" cy="677436"/>
      </dsp:txXfrm>
    </dsp:sp>
    <dsp:sp modelId="{583F9CE8-06AC-4C11-A998-172FC04B77F7}">
      <dsp:nvSpPr>
        <dsp:cNvPr id="0" name=""/>
        <dsp:cNvSpPr/>
      </dsp:nvSpPr>
      <dsp:spPr>
        <a:xfrm>
          <a:off x="1503369" y="104084"/>
          <a:ext cx="1697800" cy="13742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US" sz="1000" kern="1200" dirty="0"/>
            <a:t>Strategic Planning Framework</a:t>
          </a:r>
        </a:p>
        <a:p>
          <a:pPr marL="57150" lvl="1" indent="-57150" algn="l" defTabSz="444500">
            <a:lnSpc>
              <a:spcPct val="90000"/>
            </a:lnSpc>
            <a:spcBef>
              <a:spcPct val="0"/>
            </a:spcBef>
            <a:spcAft>
              <a:spcPct val="15000"/>
            </a:spcAft>
            <a:buChar char="•"/>
          </a:pPr>
          <a:r>
            <a:rPr lang="en-US" sz="1000" kern="1200" dirty="0"/>
            <a:t>Charter</a:t>
          </a:r>
        </a:p>
        <a:p>
          <a:pPr marL="57150" lvl="1" indent="-57150" algn="l" defTabSz="444500">
            <a:lnSpc>
              <a:spcPct val="90000"/>
            </a:lnSpc>
            <a:spcBef>
              <a:spcPct val="0"/>
            </a:spcBef>
            <a:spcAft>
              <a:spcPct val="15000"/>
            </a:spcAft>
            <a:buChar char="•"/>
          </a:pPr>
          <a:r>
            <a:rPr lang="en-US" sz="1000" kern="1200" dirty="0"/>
            <a:t>Organizational Development Plan</a:t>
          </a:r>
        </a:p>
        <a:p>
          <a:pPr marL="57150" lvl="1" indent="-57150" algn="l" defTabSz="444500">
            <a:lnSpc>
              <a:spcPct val="90000"/>
            </a:lnSpc>
            <a:spcBef>
              <a:spcPct val="0"/>
            </a:spcBef>
            <a:spcAft>
              <a:spcPct val="15000"/>
            </a:spcAft>
            <a:buChar char="•"/>
          </a:pPr>
          <a:r>
            <a:rPr lang="en-US" sz="1000" kern="1200" dirty="0"/>
            <a:t>Coordinated Entry Final Assessment</a:t>
          </a:r>
        </a:p>
        <a:p>
          <a:pPr marL="57150" lvl="1" indent="-57150" algn="l" defTabSz="444500">
            <a:lnSpc>
              <a:spcPct val="90000"/>
            </a:lnSpc>
            <a:spcBef>
              <a:spcPct val="0"/>
            </a:spcBef>
            <a:spcAft>
              <a:spcPct val="15000"/>
            </a:spcAft>
            <a:buChar char="•"/>
          </a:pPr>
          <a:r>
            <a:rPr lang="en-US" sz="1000" kern="1200" dirty="0"/>
            <a:t>Diversity and Equity Statement</a:t>
          </a:r>
        </a:p>
        <a:p>
          <a:pPr marL="57150" lvl="1" indent="-57150" algn="l" defTabSz="444500">
            <a:lnSpc>
              <a:spcPct val="90000"/>
            </a:lnSpc>
            <a:spcBef>
              <a:spcPct val="0"/>
            </a:spcBef>
            <a:spcAft>
              <a:spcPct val="15000"/>
            </a:spcAft>
            <a:buChar char="•"/>
          </a:pPr>
          <a:endParaRPr lang="en-US" sz="1000" kern="1200" dirty="0"/>
        </a:p>
      </dsp:txBody>
      <dsp:txXfrm>
        <a:off x="1533556" y="134271"/>
        <a:ext cx="1128086" cy="970285"/>
      </dsp:txXfrm>
    </dsp:sp>
    <dsp:sp modelId="{57E2E69F-3BFF-4483-BC68-002882FEDD80}">
      <dsp:nvSpPr>
        <dsp:cNvPr id="0" name=""/>
        <dsp:cNvSpPr/>
      </dsp:nvSpPr>
      <dsp:spPr>
        <a:xfrm>
          <a:off x="2537322" y="222747"/>
          <a:ext cx="1298257" cy="1298257"/>
        </a:xfrm>
        <a:prstGeom prst="pieWedge">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What did we intend to do?</a:t>
          </a:r>
        </a:p>
      </dsp:txBody>
      <dsp:txXfrm>
        <a:off x="2917573" y="602998"/>
        <a:ext cx="918006" cy="918006"/>
      </dsp:txXfrm>
    </dsp:sp>
    <dsp:sp modelId="{22D38185-A3A8-428D-88E0-3F80B71DE25C}">
      <dsp:nvSpPr>
        <dsp:cNvPr id="0" name=""/>
        <dsp:cNvSpPr/>
      </dsp:nvSpPr>
      <dsp:spPr>
        <a:xfrm rot="5400000">
          <a:off x="3895545" y="222747"/>
          <a:ext cx="1298257" cy="1298257"/>
        </a:xfrm>
        <a:prstGeom prst="pieWedge">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What we did?</a:t>
          </a:r>
        </a:p>
      </dsp:txBody>
      <dsp:txXfrm rot="-5400000">
        <a:off x="3895545" y="602998"/>
        <a:ext cx="918006" cy="918006"/>
      </dsp:txXfrm>
    </dsp:sp>
    <dsp:sp modelId="{85BC69D8-A42F-42BA-BAC2-E86FCF88126C}">
      <dsp:nvSpPr>
        <dsp:cNvPr id="0" name=""/>
        <dsp:cNvSpPr/>
      </dsp:nvSpPr>
      <dsp:spPr>
        <a:xfrm rot="10800000">
          <a:off x="3895545" y="1580970"/>
          <a:ext cx="1298257" cy="1298257"/>
        </a:xfrm>
        <a:prstGeom prst="pieWedge">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What has changed?</a:t>
          </a:r>
        </a:p>
      </dsp:txBody>
      <dsp:txXfrm rot="10800000">
        <a:off x="3895545" y="1580970"/>
        <a:ext cx="918006" cy="918006"/>
      </dsp:txXfrm>
    </dsp:sp>
    <dsp:sp modelId="{D658E277-D3B3-435A-A624-514CDB7B5E7E}">
      <dsp:nvSpPr>
        <dsp:cNvPr id="0" name=""/>
        <dsp:cNvSpPr/>
      </dsp:nvSpPr>
      <dsp:spPr>
        <a:xfrm rot="16200000">
          <a:off x="2537322" y="1580970"/>
          <a:ext cx="1298257" cy="1298257"/>
        </a:xfrm>
        <a:prstGeom prst="pieWedge">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How does that influence our priorities?</a:t>
          </a:r>
        </a:p>
      </dsp:txBody>
      <dsp:txXfrm rot="5400000">
        <a:off x="2917573" y="1580970"/>
        <a:ext cx="918006" cy="918006"/>
      </dsp:txXfrm>
    </dsp:sp>
    <dsp:sp modelId="{CD0D4464-12A0-42E7-98C6-97CF29C2BB38}">
      <dsp:nvSpPr>
        <dsp:cNvPr id="0" name=""/>
        <dsp:cNvSpPr/>
      </dsp:nvSpPr>
      <dsp:spPr>
        <a:xfrm>
          <a:off x="3641440" y="1281141"/>
          <a:ext cx="448243" cy="389777"/>
        </a:xfrm>
        <a:prstGeom prst="circularArrow">
          <a:avLst/>
        </a:prstGeom>
        <a:solidFill>
          <a:schemeClr val="accent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1529A0-0FF7-40E6-A459-06168B002E4F}">
      <dsp:nvSpPr>
        <dsp:cNvPr id="0" name=""/>
        <dsp:cNvSpPr/>
      </dsp:nvSpPr>
      <dsp:spPr>
        <a:xfrm rot="10800000">
          <a:off x="3641440" y="1475720"/>
          <a:ext cx="448243" cy="300447"/>
        </a:xfrm>
        <a:prstGeom prst="circularArrow">
          <a:avLst/>
        </a:prstGeom>
        <a:solidFill>
          <a:schemeClr val="accent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689B6-63FC-4542-B123-8277ABAB8282}">
      <dsp:nvSpPr>
        <dsp:cNvPr id="0" name=""/>
        <dsp:cNvSpPr/>
      </dsp:nvSpPr>
      <dsp:spPr>
        <a:xfrm>
          <a:off x="0" y="24240"/>
          <a:ext cx="6151562" cy="166023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dirty="0"/>
            <a:t>Outreach, Education and Advocacy</a:t>
          </a:r>
        </a:p>
      </dsp:txBody>
      <dsp:txXfrm>
        <a:off x="81046" y="105286"/>
        <a:ext cx="5989470" cy="1498138"/>
      </dsp:txXfrm>
    </dsp:sp>
    <dsp:sp modelId="{327E9692-4AAD-4628-91B3-47D2B2FE911B}">
      <dsp:nvSpPr>
        <dsp:cNvPr id="0" name=""/>
        <dsp:cNvSpPr/>
      </dsp:nvSpPr>
      <dsp:spPr>
        <a:xfrm>
          <a:off x="0" y="1808310"/>
          <a:ext cx="6151562" cy="1660230"/>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dirty="0"/>
            <a:t>Collaborative Action</a:t>
          </a:r>
        </a:p>
      </dsp:txBody>
      <dsp:txXfrm>
        <a:off x="81046" y="1889356"/>
        <a:ext cx="5989470" cy="1498138"/>
      </dsp:txXfrm>
    </dsp:sp>
    <dsp:sp modelId="{847DDBF1-1E58-4636-A67D-044D63D60F0E}">
      <dsp:nvSpPr>
        <dsp:cNvPr id="0" name=""/>
        <dsp:cNvSpPr/>
      </dsp:nvSpPr>
      <dsp:spPr>
        <a:xfrm>
          <a:off x="0" y="3592380"/>
          <a:ext cx="6151562" cy="1660230"/>
        </a:xfrm>
        <a:prstGeom prst="roundRect">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dirty="0"/>
            <a:t>Resources</a:t>
          </a:r>
        </a:p>
      </dsp:txBody>
      <dsp:txXfrm>
        <a:off x="81046" y="3673426"/>
        <a:ext cx="5989470" cy="1498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0E3AB-1527-40B4-8286-084469867028}">
      <dsp:nvSpPr>
        <dsp:cNvPr id="0" name=""/>
        <dsp:cNvSpPr/>
      </dsp:nvSpPr>
      <dsp:spPr>
        <a:xfrm>
          <a:off x="0" y="4530982"/>
          <a:ext cx="1537890" cy="743345"/>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w="6350"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375" tIns="128016" rIns="109375" bIns="128016" numCol="1" spcCol="1270" anchor="ctr" anchorCtr="0">
          <a:noAutofit/>
        </a:bodyPr>
        <a:lstStyle/>
        <a:p>
          <a:pPr marL="0" lvl="0" indent="0" algn="ctr" defTabSz="800100">
            <a:lnSpc>
              <a:spcPct val="90000"/>
            </a:lnSpc>
            <a:spcBef>
              <a:spcPct val="0"/>
            </a:spcBef>
            <a:spcAft>
              <a:spcPct val="35000"/>
            </a:spcAft>
            <a:buNone/>
          </a:pPr>
          <a:r>
            <a:rPr lang="en-US" sz="1800" kern="1200" dirty="0"/>
            <a:t>Explore</a:t>
          </a:r>
        </a:p>
      </dsp:txBody>
      <dsp:txXfrm>
        <a:off x="0" y="4530982"/>
        <a:ext cx="1537890" cy="743345"/>
      </dsp:txXfrm>
    </dsp:sp>
    <dsp:sp modelId="{8FADC151-9281-4127-A928-AB688E6DC875}">
      <dsp:nvSpPr>
        <dsp:cNvPr id="0" name=""/>
        <dsp:cNvSpPr/>
      </dsp:nvSpPr>
      <dsp:spPr>
        <a:xfrm>
          <a:off x="1537890" y="4530982"/>
          <a:ext cx="4613672" cy="743345"/>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3587" tIns="139700" rIns="93587" bIns="139700" numCol="1" spcCol="1270" anchor="ctr" anchorCtr="0">
          <a:noAutofit/>
        </a:bodyPr>
        <a:lstStyle/>
        <a:p>
          <a:pPr marL="0" lvl="0" indent="0" algn="l" defTabSz="488950">
            <a:lnSpc>
              <a:spcPct val="90000"/>
            </a:lnSpc>
            <a:spcBef>
              <a:spcPct val="0"/>
            </a:spcBef>
            <a:spcAft>
              <a:spcPct val="35000"/>
            </a:spcAft>
            <a:buNone/>
          </a:pPr>
          <a:r>
            <a:rPr lang="en-US" sz="1100" kern="1200" dirty="0"/>
            <a:t>Explore innovations and opportunities to better leverage resources, align efforts and improve outcomes</a:t>
          </a:r>
        </a:p>
      </dsp:txBody>
      <dsp:txXfrm>
        <a:off x="1537890" y="4530982"/>
        <a:ext cx="4613672" cy="743345"/>
      </dsp:txXfrm>
    </dsp:sp>
    <dsp:sp modelId="{F6395334-593F-4484-B3E8-3ABD294B2709}">
      <dsp:nvSpPr>
        <dsp:cNvPr id="0" name=""/>
        <dsp:cNvSpPr/>
      </dsp:nvSpPr>
      <dsp:spPr>
        <a:xfrm rot="10800000">
          <a:off x="0" y="3398867"/>
          <a:ext cx="1537890" cy="1143265"/>
        </a:xfrm>
        <a:prstGeom prst="upArrowCallout">
          <a:avLst>
            <a:gd name="adj1" fmla="val 5000"/>
            <a:gd name="adj2" fmla="val 10000"/>
            <a:gd name="adj3" fmla="val 15000"/>
            <a:gd name="adj4" fmla="val 64977"/>
          </a:avLst>
        </a:prstGeom>
        <a:gradFill rotWithShape="0">
          <a:gsLst>
            <a:gs pos="0">
              <a:schemeClr val="accent5">
                <a:hueOff val="-470678"/>
                <a:satOff val="-6252"/>
                <a:lumOff val="98"/>
                <a:alphaOff val="0"/>
                <a:tint val="97000"/>
                <a:satMod val="100000"/>
                <a:lumMod val="102000"/>
              </a:schemeClr>
            </a:gs>
            <a:gs pos="50000">
              <a:schemeClr val="accent5">
                <a:hueOff val="-470678"/>
                <a:satOff val="-6252"/>
                <a:lumOff val="98"/>
                <a:alphaOff val="0"/>
                <a:shade val="100000"/>
                <a:satMod val="103000"/>
                <a:lumMod val="100000"/>
              </a:schemeClr>
            </a:gs>
            <a:gs pos="100000">
              <a:schemeClr val="accent5">
                <a:hueOff val="-470678"/>
                <a:satOff val="-6252"/>
                <a:lumOff val="98"/>
                <a:alphaOff val="0"/>
                <a:shade val="93000"/>
                <a:satMod val="110000"/>
                <a:lumMod val="99000"/>
              </a:schemeClr>
            </a:gs>
          </a:gsLst>
          <a:lin ang="5400000" scaled="0"/>
        </a:gradFill>
        <a:ln w="6350" cap="flat" cmpd="sng" algn="ctr">
          <a:solidFill>
            <a:schemeClr val="accent5">
              <a:hueOff val="-470678"/>
              <a:satOff val="-6252"/>
              <a:lumOff val="98"/>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375" tIns="128016" rIns="109375" bIns="128016" numCol="1" spcCol="1270" anchor="ctr" anchorCtr="0">
          <a:noAutofit/>
        </a:bodyPr>
        <a:lstStyle/>
        <a:p>
          <a:pPr marL="0" lvl="0" indent="0" algn="ctr" defTabSz="800100">
            <a:lnSpc>
              <a:spcPct val="90000"/>
            </a:lnSpc>
            <a:spcBef>
              <a:spcPct val="0"/>
            </a:spcBef>
            <a:spcAft>
              <a:spcPct val="35000"/>
            </a:spcAft>
            <a:buNone/>
          </a:pPr>
          <a:r>
            <a:rPr lang="en-US" sz="1800" kern="1200" dirty="0"/>
            <a:t>Secure</a:t>
          </a:r>
        </a:p>
      </dsp:txBody>
      <dsp:txXfrm rot="-10800000">
        <a:off x="0" y="3398867"/>
        <a:ext cx="1537890" cy="743122"/>
      </dsp:txXfrm>
    </dsp:sp>
    <dsp:sp modelId="{CD216356-F698-4743-88A8-640F8C97E47A}">
      <dsp:nvSpPr>
        <dsp:cNvPr id="0" name=""/>
        <dsp:cNvSpPr/>
      </dsp:nvSpPr>
      <dsp:spPr>
        <a:xfrm>
          <a:off x="1537890" y="3398867"/>
          <a:ext cx="4613672" cy="743122"/>
        </a:xfrm>
        <a:prstGeom prst="rect">
          <a:avLst/>
        </a:prstGeom>
        <a:solidFill>
          <a:schemeClr val="accent5">
            <a:tint val="40000"/>
            <a:alpha val="90000"/>
            <a:hueOff val="-434715"/>
            <a:satOff val="-9323"/>
            <a:lumOff val="-521"/>
            <a:alphaOff val="0"/>
          </a:schemeClr>
        </a:solidFill>
        <a:ln w="6350" cap="flat" cmpd="sng" algn="ctr">
          <a:solidFill>
            <a:schemeClr val="accent5">
              <a:tint val="40000"/>
              <a:alpha val="90000"/>
              <a:hueOff val="-434715"/>
              <a:satOff val="-9323"/>
              <a:lumOff val="-52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3587" tIns="139700" rIns="93587" bIns="139700" numCol="1" spcCol="1270" anchor="ctr" anchorCtr="0">
          <a:noAutofit/>
        </a:bodyPr>
        <a:lstStyle/>
        <a:p>
          <a:pPr marL="0" lvl="0" indent="0" algn="l" defTabSz="488950">
            <a:lnSpc>
              <a:spcPct val="90000"/>
            </a:lnSpc>
            <a:spcBef>
              <a:spcPct val="0"/>
            </a:spcBef>
            <a:spcAft>
              <a:spcPct val="35000"/>
            </a:spcAft>
            <a:buNone/>
          </a:pPr>
          <a:r>
            <a:rPr lang="en-US" sz="1100" kern="1200" dirty="0"/>
            <a:t>Secure funds to support staff and operations </a:t>
          </a:r>
        </a:p>
      </dsp:txBody>
      <dsp:txXfrm>
        <a:off x="1537890" y="3398867"/>
        <a:ext cx="4613672" cy="743122"/>
      </dsp:txXfrm>
    </dsp:sp>
    <dsp:sp modelId="{4912AAFF-61B6-4FA7-8996-10F6A623027C}">
      <dsp:nvSpPr>
        <dsp:cNvPr id="0" name=""/>
        <dsp:cNvSpPr/>
      </dsp:nvSpPr>
      <dsp:spPr>
        <a:xfrm rot="10800000">
          <a:off x="0" y="2266752"/>
          <a:ext cx="1537890" cy="1143265"/>
        </a:xfrm>
        <a:prstGeom prst="upArrowCallout">
          <a:avLst>
            <a:gd name="adj1" fmla="val 5000"/>
            <a:gd name="adj2" fmla="val 10000"/>
            <a:gd name="adj3" fmla="val 15000"/>
            <a:gd name="adj4" fmla="val 64977"/>
          </a:avLst>
        </a:prstGeom>
        <a:gradFill rotWithShape="0">
          <a:gsLst>
            <a:gs pos="0">
              <a:schemeClr val="accent5">
                <a:hueOff val="-941356"/>
                <a:satOff val="-12503"/>
                <a:lumOff val="196"/>
                <a:alphaOff val="0"/>
                <a:tint val="97000"/>
                <a:satMod val="100000"/>
                <a:lumMod val="102000"/>
              </a:schemeClr>
            </a:gs>
            <a:gs pos="50000">
              <a:schemeClr val="accent5">
                <a:hueOff val="-941356"/>
                <a:satOff val="-12503"/>
                <a:lumOff val="196"/>
                <a:alphaOff val="0"/>
                <a:shade val="100000"/>
                <a:satMod val="103000"/>
                <a:lumMod val="100000"/>
              </a:schemeClr>
            </a:gs>
            <a:gs pos="100000">
              <a:schemeClr val="accent5">
                <a:hueOff val="-941356"/>
                <a:satOff val="-12503"/>
                <a:lumOff val="196"/>
                <a:alphaOff val="0"/>
                <a:shade val="93000"/>
                <a:satMod val="110000"/>
                <a:lumMod val="99000"/>
              </a:schemeClr>
            </a:gs>
          </a:gsLst>
          <a:lin ang="5400000" scaled="0"/>
        </a:gradFill>
        <a:ln w="6350" cap="flat" cmpd="sng" algn="ctr">
          <a:solidFill>
            <a:schemeClr val="accent5">
              <a:hueOff val="-941356"/>
              <a:satOff val="-12503"/>
              <a:lumOff val="196"/>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375" tIns="128016" rIns="109375" bIns="128016" numCol="1" spcCol="1270" anchor="ctr" anchorCtr="0">
          <a:noAutofit/>
        </a:bodyPr>
        <a:lstStyle/>
        <a:p>
          <a:pPr marL="0" lvl="0" indent="0" algn="ctr" defTabSz="800100">
            <a:lnSpc>
              <a:spcPct val="90000"/>
            </a:lnSpc>
            <a:spcBef>
              <a:spcPct val="0"/>
            </a:spcBef>
            <a:spcAft>
              <a:spcPct val="35000"/>
            </a:spcAft>
            <a:buNone/>
          </a:pPr>
          <a:r>
            <a:rPr lang="en-US" sz="1800" kern="1200" dirty="0"/>
            <a:t>Build and clarify</a:t>
          </a:r>
        </a:p>
      </dsp:txBody>
      <dsp:txXfrm rot="-10800000">
        <a:off x="0" y="2266752"/>
        <a:ext cx="1537890" cy="743122"/>
      </dsp:txXfrm>
    </dsp:sp>
    <dsp:sp modelId="{5877FBF6-9E8D-4468-9D1A-16E4545970D7}">
      <dsp:nvSpPr>
        <dsp:cNvPr id="0" name=""/>
        <dsp:cNvSpPr/>
      </dsp:nvSpPr>
      <dsp:spPr>
        <a:xfrm>
          <a:off x="1537890" y="2266752"/>
          <a:ext cx="4613672" cy="743122"/>
        </a:xfrm>
        <a:prstGeom prst="rect">
          <a:avLst/>
        </a:prstGeom>
        <a:solidFill>
          <a:schemeClr val="accent5">
            <a:tint val="40000"/>
            <a:alpha val="90000"/>
            <a:hueOff val="-869430"/>
            <a:satOff val="-18646"/>
            <a:lumOff val="-1041"/>
            <a:alphaOff val="0"/>
          </a:schemeClr>
        </a:solidFill>
        <a:ln w="6350" cap="flat" cmpd="sng" algn="ctr">
          <a:solidFill>
            <a:schemeClr val="accent5">
              <a:tint val="40000"/>
              <a:alpha val="90000"/>
              <a:hueOff val="-869430"/>
              <a:satOff val="-18646"/>
              <a:lumOff val="-104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3587" tIns="139700" rIns="93587" bIns="139700" numCol="1" spcCol="1270" anchor="ctr" anchorCtr="0">
          <a:noAutofit/>
        </a:bodyPr>
        <a:lstStyle/>
        <a:p>
          <a:pPr marL="0" lvl="0" indent="0" algn="l" defTabSz="488950">
            <a:lnSpc>
              <a:spcPct val="90000"/>
            </a:lnSpc>
            <a:spcBef>
              <a:spcPct val="0"/>
            </a:spcBef>
            <a:spcAft>
              <a:spcPct val="35000"/>
            </a:spcAft>
            <a:buNone/>
          </a:pPr>
          <a:r>
            <a:rPr lang="en-US" sz="1100" kern="1200" dirty="0"/>
            <a:t>Build and clarify policies and procedures  around key issues like decision-making, setting priorities and how success is measured and monitored </a:t>
          </a:r>
        </a:p>
      </dsp:txBody>
      <dsp:txXfrm>
        <a:off x="1537890" y="2266752"/>
        <a:ext cx="4613672" cy="743122"/>
      </dsp:txXfrm>
    </dsp:sp>
    <dsp:sp modelId="{B43C6359-BFF3-4C38-8EBF-002CA2D15667}">
      <dsp:nvSpPr>
        <dsp:cNvPr id="0" name=""/>
        <dsp:cNvSpPr/>
      </dsp:nvSpPr>
      <dsp:spPr>
        <a:xfrm rot="10800000">
          <a:off x="0" y="1134637"/>
          <a:ext cx="1537890" cy="1143265"/>
        </a:xfrm>
        <a:prstGeom prst="upArrowCallout">
          <a:avLst>
            <a:gd name="adj1" fmla="val 5000"/>
            <a:gd name="adj2" fmla="val 10000"/>
            <a:gd name="adj3" fmla="val 15000"/>
            <a:gd name="adj4" fmla="val 64977"/>
          </a:avLst>
        </a:prstGeom>
        <a:gradFill rotWithShape="0">
          <a:gsLst>
            <a:gs pos="0">
              <a:schemeClr val="accent5">
                <a:hueOff val="-1412034"/>
                <a:satOff val="-18755"/>
                <a:lumOff val="295"/>
                <a:alphaOff val="0"/>
                <a:tint val="97000"/>
                <a:satMod val="100000"/>
                <a:lumMod val="102000"/>
              </a:schemeClr>
            </a:gs>
            <a:gs pos="50000">
              <a:schemeClr val="accent5">
                <a:hueOff val="-1412034"/>
                <a:satOff val="-18755"/>
                <a:lumOff val="295"/>
                <a:alphaOff val="0"/>
                <a:shade val="100000"/>
                <a:satMod val="103000"/>
                <a:lumMod val="100000"/>
              </a:schemeClr>
            </a:gs>
            <a:gs pos="100000">
              <a:schemeClr val="accent5">
                <a:hueOff val="-1412034"/>
                <a:satOff val="-18755"/>
                <a:lumOff val="295"/>
                <a:alphaOff val="0"/>
                <a:shade val="93000"/>
                <a:satMod val="110000"/>
                <a:lumMod val="99000"/>
              </a:schemeClr>
            </a:gs>
          </a:gsLst>
          <a:lin ang="5400000" scaled="0"/>
        </a:gradFill>
        <a:ln w="6350" cap="flat" cmpd="sng" algn="ctr">
          <a:solidFill>
            <a:schemeClr val="accent5">
              <a:hueOff val="-1412034"/>
              <a:satOff val="-18755"/>
              <a:lumOff val="295"/>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375" tIns="128016" rIns="109375"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Create</a:t>
          </a:r>
        </a:p>
      </dsp:txBody>
      <dsp:txXfrm rot="-10800000">
        <a:off x="0" y="1134637"/>
        <a:ext cx="1537890" cy="743122"/>
      </dsp:txXfrm>
    </dsp:sp>
    <dsp:sp modelId="{E1C1194E-F4ED-445A-8811-2ABB17208D2E}">
      <dsp:nvSpPr>
        <dsp:cNvPr id="0" name=""/>
        <dsp:cNvSpPr/>
      </dsp:nvSpPr>
      <dsp:spPr>
        <a:xfrm>
          <a:off x="1537890" y="1134637"/>
          <a:ext cx="4613672" cy="743122"/>
        </a:xfrm>
        <a:prstGeom prst="rect">
          <a:avLst/>
        </a:prstGeom>
        <a:solidFill>
          <a:schemeClr val="accent5">
            <a:tint val="40000"/>
            <a:alpha val="90000"/>
            <a:hueOff val="-1304146"/>
            <a:satOff val="-27969"/>
            <a:lumOff val="-1562"/>
            <a:alphaOff val="0"/>
          </a:schemeClr>
        </a:solidFill>
        <a:ln w="6350" cap="flat" cmpd="sng" algn="ctr">
          <a:solidFill>
            <a:schemeClr val="accent5">
              <a:tint val="40000"/>
              <a:alpha val="90000"/>
              <a:hueOff val="-1304146"/>
              <a:satOff val="-27969"/>
              <a:lumOff val="-156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3587" tIns="139700" rIns="93587" bIns="139700" numCol="1" spcCol="1270" anchor="ctr" anchorCtr="0">
          <a:noAutofit/>
        </a:bodyPr>
        <a:lstStyle/>
        <a:p>
          <a:pPr marL="0" lvl="0" indent="0" algn="l" defTabSz="488950">
            <a:lnSpc>
              <a:spcPct val="90000"/>
            </a:lnSpc>
            <a:spcBef>
              <a:spcPct val="0"/>
            </a:spcBef>
            <a:spcAft>
              <a:spcPct val="35000"/>
            </a:spcAft>
            <a:buNone/>
          </a:pPr>
          <a:r>
            <a:rPr lang="en-US" sz="1100" kern="1200" dirty="0"/>
            <a:t>Create practices and procedures that integrates, connects and coordinates the work of the Standing Committees with  the oversight role of the Steering Committee</a:t>
          </a:r>
        </a:p>
      </dsp:txBody>
      <dsp:txXfrm>
        <a:off x="1537890" y="1134637"/>
        <a:ext cx="4613672" cy="743122"/>
      </dsp:txXfrm>
    </dsp:sp>
    <dsp:sp modelId="{20E9D834-70B6-40B4-B269-29D75A4DD4B3}">
      <dsp:nvSpPr>
        <dsp:cNvPr id="0" name=""/>
        <dsp:cNvSpPr/>
      </dsp:nvSpPr>
      <dsp:spPr>
        <a:xfrm rot="10800000">
          <a:off x="0" y="2522"/>
          <a:ext cx="1537890" cy="1143265"/>
        </a:xfrm>
        <a:prstGeom prst="upArrowCallout">
          <a:avLst>
            <a:gd name="adj1" fmla="val 5000"/>
            <a:gd name="adj2" fmla="val 10000"/>
            <a:gd name="adj3" fmla="val 15000"/>
            <a:gd name="adj4" fmla="val 64977"/>
          </a:avLst>
        </a:prstGeom>
        <a:gradFill rotWithShape="0">
          <a:gsLst>
            <a:gs pos="0">
              <a:schemeClr val="accent5">
                <a:hueOff val="-1882712"/>
                <a:satOff val="-25007"/>
                <a:lumOff val="393"/>
                <a:alphaOff val="0"/>
                <a:tint val="97000"/>
                <a:satMod val="100000"/>
                <a:lumMod val="102000"/>
              </a:schemeClr>
            </a:gs>
            <a:gs pos="50000">
              <a:schemeClr val="accent5">
                <a:hueOff val="-1882712"/>
                <a:satOff val="-25007"/>
                <a:lumOff val="393"/>
                <a:alphaOff val="0"/>
                <a:shade val="100000"/>
                <a:satMod val="103000"/>
                <a:lumMod val="100000"/>
              </a:schemeClr>
            </a:gs>
            <a:gs pos="100000">
              <a:schemeClr val="accent5">
                <a:hueOff val="-1882712"/>
                <a:satOff val="-25007"/>
                <a:lumOff val="393"/>
                <a:alphaOff val="0"/>
                <a:shade val="93000"/>
                <a:satMod val="110000"/>
                <a:lumMod val="99000"/>
              </a:schemeClr>
            </a:gs>
          </a:gsLst>
          <a:lin ang="5400000" scaled="0"/>
        </a:gradFill>
        <a:ln w="6350" cap="flat" cmpd="sng" algn="ctr">
          <a:solidFill>
            <a:schemeClr val="accent5">
              <a:hueOff val="-1882712"/>
              <a:satOff val="-25007"/>
              <a:lumOff val="393"/>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375" tIns="128016" rIns="109375" bIns="128016" numCol="1" spcCol="1270" anchor="ctr" anchorCtr="0">
          <a:noAutofit/>
        </a:bodyPr>
        <a:lstStyle/>
        <a:p>
          <a:pPr marL="0" lvl="0" indent="0" algn="ctr" defTabSz="800100">
            <a:lnSpc>
              <a:spcPct val="90000"/>
            </a:lnSpc>
            <a:spcBef>
              <a:spcPct val="0"/>
            </a:spcBef>
            <a:spcAft>
              <a:spcPct val="35000"/>
            </a:spcAft>
            <a:buNone/>
          </a:pPr>
          <a:r>
            <a:rPr lang="en-US" sz="1800" kern="1200" dirty="0"/>
            <a:t>Engage in</a:t>
          </a:r>
        </a:p>
      </dsp:txBody>
      <dsp:txXfrm rot="-10800000">
        <a:off x="0" y="2522"/>
        <a:ext cx="1537890" cy="743122"/>
      </dsp:txXfrm>
    </dsp:sp>
    <dsp:sp modelId="{9FCED97C-F72D-4562-A8B1-0387DF36D150}">
      <dsp:nvSpPr>
        <dsp:cNvPr id="0" name=""/>
        <dsp:cNvSpPr/>
      </dsp:nvSpPr>
      <dsp:spPr>
        <a:xfrm>
          <a:off x="1537890" y="2522"/>
          <a:ext cx="4613672" cy="743122"/>
        </a:xfrm>
        <a:prstGeom prst="rect">
          <a:avLst/>
        </a:prstGeom>
        <a:solidFill>
          <a:schemeClr val="accent5">
            <a:tint val="40000"/>
            <a:alpha val="90000"/>
            <a:hueOff val="-1738861"/>
            <a:satOff val="-37292"/>
            <a:lumOff val="-2083"/>
            <a:alphaOff val="0"/>
          </a:schemeClr>
        </a:solidFill>
        <a:ln w="6350" cap="flat" cmpd="sng" algn="ctr">
          <a:solidFill>
            <a:schemeClr val="accent5">
              <a:tint val="40000"/>
              <a:alpha val="90000"/>
              <a:hueOff val="-1738861"/>
              <a:satOff val="-37292"/>
              <a:lumOff val="-208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3587" tIns="139700" rIns="93587" bIns="139700" numCol="1" spcCol="1270" anchor="ctr" anchorCtr="0">
          <a:noAutofit/>
        </a:bodyPr>
        <a:lstStyle/>
        <a:p>
          <a:pPr marL="0" lvl="0" indent="0" algn="l" defTabSz="488950">
            <a:lnSpc>
              <a:spcPct val="90000"/>
            </a:lnSpc>
            <a:spcBef>
              <a:spcPct val="0"/>
            </a:spcBef>
            <a:spcAft>
              <a:spcPct val="35000"/>
            </a:spcAft>
            <a:buNone/>
          </a:pPr>
          <a:r>
            <a:rPr lang="en-US" sz="1100" kern="1200" dirty="0"/>
            <a:t>Engage in activities to strengthen relationships and build trust among Alliance members, key community partners and individuals who are, or have, experienced homelessness</a:t>
          </a:r>
        </a:p>
      </dsp:txBody>
      <dsp:txXfrm>
        <a:off x="1537890" y="2522"/>
        <a:ext cx="4613672" cy="7431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49984C-BF3A-4B60-88D0-D4A4DA2BF5D9}">
      <dsp:nvSpPr>
        <dsp:cNvPr id="0" name=""/>
        <dsp:cNvSpPr/>
      </dsp:nvSpPr>
      <dsp:spPr>
        <a:xfrm rot="5400000">
          <a:off x="2885465" y="-1094753"/>
          <a:ext cx="671458" cy="3031713"/>
        </a:xfrm>
        <a:prstGeom prst="round2Same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Enhance ability to collect outcome and compliance monitoring data</a:t>
          </a:r>
        </a:p>
      </dsp:txBody>
      <dsp:txXfrm rot="-5400000">
        <a:off x="1705338" y="118152"/>
        <a:ext cx="2998935" cy="605902"/>
      </dsp:txXfrm>
    </dsp:sp>
    <dsp:sp modelId="{68AABFBB-3B78-408D-A72D-06BCAAF3C24E}">
      <dsp:nvSpPr>
        <dsp:cNvPr id="0" name=""/>
        <dsp:cNvSpPr/>
      </dsp:nvSpPr>
      <dsp:spPr>
        <a:xfrm>
          <a:off x="0" y="1441"/>
          <a:ext cx="1705338" cy="839323"/>
        </a:xfrm>
        <a:prstGeom prst="round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Enhance</a:t>
          </a:r>
        </a:p>
      </dsp:txBody>
      <dsp:txXfrm>
        <a:off x="40972" y="42413"/>
        <a:ext cx="1623394" cy="757379"/>
      </dsp:txXfrm>
    </dsp:sp>
    <dsp:sp modelId="{8E191676-2B4C-49B3-BB63-8A0F12F8F3B7}">
      <dsp:nvSpPr>
        <dsp:cNvPr id="0" name=""/>
        <dsp:cNvSpPr/>
      </dsp:nvSpPr>
      <dsp:spPr>
        <a:xfrm rot="5400000">
          <a:off x="2885465" y="-213463"/>
          <a:ext cx="671458" cy="3031713"/>
        </a:xfrm>
        <a:prstGeom prst="round2SameRect">
          <a:avLst/>
        </a:prstGeom>
        <a:solidFill>
          <a:schemeClr val="accent5">
            <a:tint val="40000"/>
            <a:alpha val="90000"/>
            <a:hueOff val="-347772"/>
            <a:satOff val="-7458"/>
            <a:lumOff val="-417"/>
            <a:alphaOff val="0"/>
          </a:schemeClr>
        </a:solidFill>
        <a:ln w="6350" cap="flat" cmpd="sng" algn="ctr">
          <a:solidFill>
            <a:schemeClr val="accent5">
              <a:tint val="40000"/>
              <a:alpha val="90000"/>
              <a:hueOff val="-347772"/>
              <a:satOff val="-7458"/>
              <a:lumOff val="-4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Engage in organization development efforts to develop and use feedback loops and human centered design</a:t>
          </a:r>
        </a:p>
      </dsp:txBody>
      <dsp:txXfrm rot="-5400000">
        <a:off x="1705338" y="999442"/>
        <a:ext cx="2998935" cy="605902"/>
      </dsp:txXfrm>
    </dsp:sp>
    <dsp:sp modelId="{2F41E709-E1B3-4F01-BDAF-F37DB1CF2105}">
      <dsp:nvSpPr>
        <dsp:cNvPr id="0" name=""/>
        <dsp:cNvSpPr/>
      </dsp:nvSpPr>
      <dsp:spPr>
        <a:xfrm>
          <a:off x="0" y="882731"/>
          <a:ext cx="1705338" cy="839323"/>
        </a:xfrm>
        <a:prstGeom prst="roundRect">
          <a:avLst/>
        </a:prstGeom>
        <a:gradFill rotWithShape="0">
          <a:gsLst>
            <a:gs pos="0">
              <a:schemeClr val="accent5">
                <a:hueOff val="-376542"/>
                <a:satOff val="-5001"/>
                <a:lumOff val="79"/>
                <a:alphaOff val="0"/>
                <a:tint val="97000"/>
                <a:satMod val="100000"/>
                <a:lumMod val="102000"/>
              </a:schemeClr>
            </a:gs>
            <a:gs pos="50000">
              <a:schemeClr val="accent5">
                <a:hueOff val="-376542"/>
                <a:satOff val="-5001"/>
                <a:lumOff val="79"/>
                <a:alphaOff val="0"/>
                <a:shade val="100000"/>
                <a:satMod val="103000"/>
                <a:lumMod val="100000"/>
              </a:schemeClr>
            </a:gs>
            <a:gs pos="100000">
              <a:schemeClr val="accent5">
                <a:hueOff val="-376542"/>
                <a:satOff val="-5001"/>
                <a:lumOff val="79"/>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Engage in</a:t>
          </a:r>
        </a:p>
      </dsp:txBody>
      <dsp:txXfrm>
        <a:off x="40972" y="923703"/>
        <a:ext cx="1623394" cy="757379"/>
      </dsp:txXfrm>
    </dsp:sp>
    <dsp:sp modelId="{4E2C8A62-D093-45F5-AF61-D2A4C34F626F}">
      <dsp:nvSpPr>
        <dsp:cNvPr id="0" name=""/>
        <dsp:cNvSpPr/>
      </dsp:nvSpPr>
      <dsp:spPr>
        <a:xfrm rot="5400000">
          <a:off x="2885465" y="667826"/>
          <a:ext cx="671458" cy="3031713"/>
        </a:xfrm>
        <a:prstGeom prst="round2SameRect">
          <a:avLst/>
        </a:prstGeom>
        <a:solidFill>
          <a:schemeClr val="accent5">
            <a:tint val="40000"/>
            <a:alpha val="90000"/>
            <a:hueOff val="-695544"/>
            <a:satOff val="-14917"/>
            <a:lumOff val="-833"/>
            <a:alphaOff val="0"/>
          </a:schemeClr>
        </a:solidFill>
        <a:ln w="6350" cap="flat" cmpd="sng" algn="ctr">
          <a:solidFill>
            <a:schemeClr val="accent5">
              <a:tint val="40000"/>
              <a:alpha val="90000"/>
              <a:hueOff val="-695544"/>
              <a:satOff val="-14917"/>
              <a:lumOff val="-83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Inventory and build agreements around data sharing within and outside HMIS system</a:t>
          </a:r>
        </a:p>
      </dsp:txBody>
      <dsp:txXfrm rot="-5400000">
        <a:off x="1705338" y="1880731"/>
        <a:ext cx="2998935" cy="605902"/>
      </dsp:txXfrm>
    </dsp:sp>
    <dsp:sp modelId="{848C8730-E7EE-4D4D-9D61-62887CEF0E4D}">
      <dsp:nvSpPr>
        <dsp:cNvPr id="0" name=""/>
        <dsp:cNvSpPr/>
      </dsp:nvSpPr>
      <dsp:spPr>
        <a:xfrm>
          <a:off x="0" y="1764021"/>
          <a:ext cx="1705338" cy="839323"/>
        </a:xfrm>
        <a:prstGeom prst="roundRect">
          <a:avLst/>
        </a:prstGeom>
        <a:gradFill rotWithShape="0">
          <a:gsLst>
            <a:gs pos="0">
              <a:schemeClr val="accent5">
                <a:hueOff val="-753085"/>
                <a:satOff val="-10003"/>
                <a:lumOff val="157"/>
                <a:alphaOff val="0"/>
                <a:tint val="97000"/>
                <a:satMod val="100000"/>
                <a:lumMod val="102000"/>
              </a:schemeClr>
            </a:gs>
            <a:gs pos="50000">
              <a:schemeClr val="accent5">
                <a:hueOff val="-753085"/>
                <a:satOff val="-10003"/>
                <a:lumOff val="157"/>
                <a:alphaOff val="0"/>
                <a:shade val="100000"/>
                <a:satMod val="103000"/>
                <a:lumMod val="100000"/>
              </a:schemeClr>
            </a:gs>
            <a:gs pos="100000">
              <a:schemeClr val="accent5">
                <a:hueOff val="-753085"/>
                <a:satOff val="-10003"/>
                <a:lumOff val="157"/>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Inventory and build</a:t>
          </a:r>
        </a:p>
      </dsp:txBody>
      <dsp:txXfrm>
        <a:off x="40972" y="1804993"/>
        <a:ext cx="1623394" cy="757379"/>
      </dsp:txXfrm>
    </dsp:sp>
    <dsp:sp modelId="{041E6738-BAAA-4DC2-B56F-15B446899D21}">
      <dsp:nvSpPr>
        <dsp:cNvPr id="0" name=""/>
        <dsp:cNvSpPr/>
      </dsp:nvSpPr>
      <dsp:spPr>
        <a:xfrm rot="5400000">
          <a:off x="2885465" y="1549116"/>
          <a:ext cx="671458" cy="3031713"/>
        </a:xfrm>
        <a:prstGeom prst="round2SameRect">
          <a:avLst/>
        </a:prstGeom>
        <a:solidFill>
          <a:schemeClr val="accent5">
            <a:tint val="40000"/>
            <a:alpha val="90000"/>
            <a:hueOff val="-1043317"/>
            <a:satOff val="-22375"/>
            <a:lumOff val="-1250"/>
            <a:alphaOff val="0"/>
          </a:schemeClr>
        </a:solidFill>
        <a:ln w="6350" cap="flat" cmpd="sng" algn="ctr">
          <a:solidFill>
            <a:schemeClr val="accent5">
              <a:tint val="40000"/>
              <a:alpha val="90000"/>
              <a:hueOff val="-1043317"/>
              <a:satOff val="-22375"/>
              <a:lumOff val="-125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Develop more comprehensive reports that track data quality and the efficiency, effectiveness and impact of services</a:t>
          </a:r>
        </a:p>
      </dsp:txBody>
      <dsp:txXfrm rot="-5400000">
        <a:off x="1705338" y="2762021"/>
        <a:ext cx="2998935" cy="605902"/>
      </dsp:txXfrm>
    </dsp:sp>
    <dsp:sp modelId="{11577048-DC7A-42B8-B5E0-E8420F56D335}">
      <dsp:nvSpPr>
        <dsp:cNvPr id="0" name=""/>
        <dsp:cNvSpPr/>
      </dsp:nvSpPr>
      <dsp:spPr>
        <a:xfrm>
          <a:off x="0" y="2645311"/>
          <a:ext cx="1705338" cy="839323"/>
        </a:xfrm>
        <a:prstGeom prst="roundRect">
          <a:avLst/>
        </a:prstGeom>
        <a:gradFill rotWithShape="0">
          <a:gsLst>
            <a:gs pos="0">
              <a:schemeClr val="accent5">
                <a:hueOff val="-1129627"/>
                <a:satOff val="-15004"/>
                <a:lumOff val="236"/>
                <a:alphaOff val="0"/>
                <a:tint val="97000"/>
                <a:satMod val="100000"/>
                <a:lumMod val="102000"/>
              </a:schemeClr>
            </a:gs>
            <a:gs pos="50000">
              <a:schemeClr val="accent5">
                <a:hueOff val="-1129627"/>
                <a:satOff val="-15004"/>
                <a:lumOff val="236"/>
                <a:alphaOff val="0"/>
                <a:shade val="100000"/>
                <a:satMod val="103000"/>
                <a:lumMod val="100000"/>
              </a:schemeClr>
            </a:gs>
            <a:gs pos="100000">
              <a:schemeClr val="accent5">
                <a:hueOff val="-1129627"/>
                <a:satOff val="-15004"/>
                <a:lumOff val="23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Develop</a:t>
          </a:r>
        </a:p>
      </dsp:txBody>
      <dsp:txXfrm>
        <a:off x="40972" y="2686283"/>
        <a:ext cx="1623394" cy="757379"/>
      </dsp:txXfrm>
    </dsp:sp>
    <dsp:sp modelId="{9BFEF093-9938-4445-BC47-6AFDF47A22F2}">
      <dsp:nvSpPr>
        <dsp:cNvPr id="0" name=""/>
        <dsp:cNvSpPr/>
      </dsp:nvSpPr>
      <dsp:spPr>
        <a:xfrm rot="5400000">
          <a:off x="2885465" y="2430406"/>
          <a:ext cx="671458" cy="3031713"/>
        </a:xfrm>
        <a:prstGeom prst="round2SameRect">
          <a:avLst/>
        </a:prstGeom>
        <a:solidFill>
          <a:schemeClr val="accent5">
            <a:tint val="40000"/>
            <a:alpha val="90000"/>
            <a:hueOff val="-1391089"/>
            <a:satOff val="-29834"/>
            <a:lumOff val="-1666"/>
            <a:alphaOff val="0"/>
          </a:schemeClr>
        </a:solidFill>
        <a:ln w="6350" cap="flat" cmpd="sng" algn="ctr">
          <a:solidFill>
            <a:schemeClr val="accent5">
              <a:tint val="40000"/>
              <a:alpha val="90000"/>
              <a:hueOff val="-1391089"/>
              <a:satOff val="-29834"/>
              <a:lumOff val="-166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Create a dashboard that looks at trends over time on agreed upon measures and outcomes</a:t>
          </a:r>
        </a:p>
      </dsp:txBody>
      <dsp:txXfrm rot="-5400000">
        <a:off x="1705338" y="3643311"/>
        <a:ext cx="2998935" cy="605902"/>
      </dsp:txXfrm>
    </dsp:sp>
    <dsp:sp modelId="{CE7BA03E-836D-42B6-A9FE-D33F665220EB}">
      <dsp:nvSpPr>
        <dsp:cNvPr id="0" name=""/>
        <dsp:cNvSpPr/>
      </dsp:nvSpPr>
      <dsp:spPr>
        <a:xfrm>
          <a:off x="0" y="3526600"/>
          <a:ext cx="1705338" cy="839323"/>
        </a:xfrm>
        <a:prstGeom prst="roundRect">
          <a:avLst/>
        </a:prstGeom>
        <a:gradFill rotWithShape="0">
          <a:gsLst>
            <a:gs pos="0">
              <a:schemeClr val="accent5">
                <a:hueOff val="-1506170"/>
                <a:satOff val="-20006"/>
                <a:lumOff val="314"/>
                <a:alphaOff val="0"/>
                <a:tint val="97000"/>
                <a:satMod val="100000"/>
                <a:lumMod val="102000"/>
              </a:schemeClr>
            </a:gs>
            <a:gs pos="50000">
              <a:schemeClr val="accent5">
                <a:hueOff val="-1506170"/>
                <a:satOff val="-20006"/>
                <a:lumOff val="314"/>
                <a:alphaOff val="0"/>
                <a:shade val="100000"/>
                <a:satMod val="103000"/>
                <a:lumMod val="100000"/>
              </a:schemeClr>
            </a:gs>
            <a:gs pos="100000">
              <a:schemeClr val="accent5">
                <a:hueOff val="-1506170"/>
                <a:satOff val="-20006"/>
                <a:lumOff val="31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Create</a:t>
          </a:r>
        </a:p>
      </dsp:txBody>
      <dsp:txXfrm>
        <a:off x="40972" y="3567572"/>
        <a:ext cx="1623394" cy="757379"/>
      </dsp:txXfrm>
    </dsp:sp>
    <dsp:sp modelId="{1AF51B30-886A-492C-8D19-5C17D28FAA09}">
      <dsp:nvSpPr>
        <dsp:cNvPr id="0" name=""/>
        <dsp:cNvSpPr/>
      </dsp:nvSpPr>
      <dsp:spPr>
        <a:xfrm rot="5400000">
          <a:off x="2885465" y="3311695"/>
          <a:ext cx="671458" cy="3031713"/>
        </a:xfrm>
        <a:prstGeom prst="round2SameRect">
          <a:avLst/>
        </a:prstGeom>
        <a:solidFill>
          <a:schemeClr val="accent5">
            <a:tint val="40000"/>
            <a:alpha val="90000"/>
            <a:hueOff val="-1738861"/>
            <a:satOff val="-37292"/>
            <a:lumOff val="-2083"/>
            <a:alphaOff val="0"/>
          </a:schemeClr>
        </a:solidFill>
        <a:ln w="6350" cap="flat" cmpd="sng" algn="ctr">
          <a:solidFill>
            <a:schemeClr val="accent5">
              <a:tint val="40000"/>
              <a:alpha val="90000"/>
              <a:hueOff val="-1738861"/>
              <a:satOff val="-37292"/>
              <a:lumOff val="-208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Define who is responsible for data mining</a:t>
          </a:r>
        </a:p>
      </dsp:txBody>
      <dsp:txXfrm rot="-5400000">
        <a:off x="1705338" y="4524600"/>
        <a:ext cx="2998935" cy="605902"/>
      </dsp:txXfrm>
    </dsp:sp>
    <dsp:sp modelId="{63DBD97C-7F79-45E0-BA82-8DA2799DE73C}">
      <dsp:nvSpPr>
        <dsp:cNvPr id="0" name=""/>
        <dsp:cNvSpPr/>
      </dsp:nvSpPr>
      <dsp:spPr>
        <a:xfrm>
          <a:off x="0" y="4407890"/>
          <a:ext cx="1705338" cy="839323"/>
        </a:xfrm>
        <a:prstGeom prst="roundRect">
          <a:avLst/>
        </a:prstGeom>
        <a:gradFill rotWithShape="0">
          <a:gsLst>
            <a:gs pos="0">
              <a:schemeClr val="accent5">
                <a:hueOff val="-1882712"/>
                <a:satOff val="-25007"/>
                <a:lumOff val="393"/>
                <a:alphaOff val="0"/>
                <a:tint val="97000"/>
                <a:satMod val="100000"/>
                <a:lumMod val="102000"/>
              </a:schemeClr>
            </a:gs>
            <a:gs pos="50000">
              <a:schemeClr val="accent5">
                <a:hueOff val="-1882712"/>
                <a:satOff val="-25007"/>
                <a:lumOff val="393"/>
                <a:alphaOff val="0"/>
                <a:shade val="100000"/>
                <a:satMod val="103000"/>
                <a:lumMod val="100000"/>
              </a:schemeClr>
            </a:gs>
            <a:gs pos="100000">
              <a:schemeClr val="accent5">
                <a:hueOff val="-1882712"/>
                <a:satOff val="-25007"/>
                <a:lumOff val="39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Define</a:t>
          </a:r>
        </a:p>
      </dsp:txBody>
      <dsp:txXfrm>
        <a:off x="40972" y="4448862"/>
        <a:ext cx="1623394" cy="7573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AA091-4AFE-47A8-A544-10215D5CA3EB}">
      <dsp:nvSpPr>
        <dsp:cNvPr id="0" name=""/>
        <dsp:cNvSpPr/>
      </dsp:nvSpPr>
      <dsp:spPr>
        <a:xfrm>
          <a:off x="1230312" y="2293"/>
          <a:ext cx="4921250" cy="1006157"/>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w="6350"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5486" tIns="255564" rIns="95486" bIns="255564" numCol="1" spcCol="1270" anchor="ctr" anchorCtr="0">
          <a:noAutofit/>
        </a:bodyPr>
        <a:lstStyle/>
        <a:p>
          <a:pPr marL="0" lvl="0" indent="0" algn="l" defTabSz="755650">
            <a:lnSpc>
              <a:spcPct val="90000"/>
            </a:lnSpc>
            <a:spcBef>
              <a:spcPct val="0"/>
            </a:spcBef>
            <a:spcAft>
              <a:spcPct val="35000"/>
            </a:spcAft>
            <a:buNone/>
          </a:pPr>
          <a:r>
            <a:rPr lang="en-US" sz="1700" kern="1200" dirty="0"/>
            <a:t>Finalize 5-year strategic Plan</a:t>
          </a:r>
        </a:p>
      </dsp:txBody>
      <dsp:txXfrm>
        <a:off x="1230312" y="2293"/>
        <a:ext cx="4921250" cy="1006157"/>
      </dsp:txXfrm>
    </dsp:sp>
    <dsp:sp modelId="{94BBAF60-7983-4D7E-BB85-EF489971582D}">
      <dsp:nvSpPr>
        <dsp:cNvPr id="0" name=""/>
        <dsp:cNvSpPr/>
      </dsp:nvSpPr>
      <dsp:spPr>
        <a:xfrm>
          <a:off x="0" y="2293"/>
          <a:ext cx="1230312" cy="1006157"/>
        </a:xfrm>
        <a:prstGeom prst="rect">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104" tIns="99386" rIns="65104" bIns="99386" numCol="1" spcCol="1270" anchor="ctr" anchorCtr="0">
          <a:noAutofit/>
        </a:bodyPr>
        <a:lstStyle/>
        <a:p>
          <a:pPr marL="0" lvl="0" indent="0" algn="ctr" defTabSz="889000">
            <a:lnSpc>
              <a:spcPct val="90000"/>
            </a:lnSpc>
            <a:spcBef>
              <a:spcPct val="0"/>
            </a:spcBef>
            <a:spcAft>
              <a:spcPct val="35000"/>
            </a:spcAft>
            <a:buNone/>
          </a:pPr>
          <a:r>
            <a:rPr lang="en-US" sz="2000" kern="1200" dirty="0"/>
            <a:t>Finalize</a:t>
          </a:r>
        </a:p>
      </dsp:txBody>
      <dsp:txXfrm>
        <a:off x="0" y="2293"/>
        <a:ext cx="1230312" cy="1006157"/>
      </dsp:txXfrm>
    </dsp:sp>
    <dsp:sp modelId="{9F5BB5CB-3323-4C21-80A6-745A0F0CA161}">
      <dsp:nvSpPr>
        <dsp:cNvPr id="0" name=""/>
        <dsp:cNvSpPr/>
      </dsp:nvSpPr>
      <dsp:spPr>
        <a:xfrm>
          <a:off x="1230312" y="1068819"/>
          <a:ext cx="4921250" cy="1006157"/>
        </a:xfrm>
        <a:prstGeom prst="rect">
          <a:avLst/>
        </a:prstGeom>
        <a:gradFill rotWithShape="0">
          <a:gsLst>
            <a:gs pos="0">
              <a:schemeClr val="accent5">
                <a:hueOff val="-470678"/>
                <a:satOff val="-6252"/>
                <a:lumOff val="98"/>
                <a:alphaOff val="0"/>
                <a:tint val="97000"/>
                <a:satMod val="100000"/>
                <a:lumMod val="102000"/>
              </a:schemeClr>
            </a:gs>
            <a:gs pos="50000">
              <a:schemeClr val="accent5">
                <a:hueOff val="-470678"/>
                <a:satOff val="-6252"/>
                <a:lumOff val="98"/>
                <a:alphaOff val="0"/>
                <a:shade val="100000"/>
                <a:satMod val="103000"/>
                <a:lumMod val="100000"/>
              </a:schemeClr>
            </a:gs>
            <a:gs pos="100000">
              <a:schemeClr val="accent5">
                <a:hueOff val="-470678"/>
                <a:satOff val="-6252"/>
                <a:lumOff val="98"/>
                <a:alphaOff val="0"/>
                <a:shade val="93000"/>
                <a:satMod val="110000"/>
                <a:lumMod val="99000"/>
              </a:schemeClr>
            </a:gs>
          </a:gsLst>
          <a:lin ang="5400000" scaled="0"/>
        </a:gradFill>
        <a:ln w="6350" cap="flat" cmpd="sng" algn="ctr">
          <a:solidFill>
            <a:schemeClr val="accent5">
              <a:hueOff val="-470678"/>
              <a:satOff val="-6252"/>
              <a:lumOff val="98"/>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5486" tIns="255564" rIns="95486" bIns="255564" numCol="1" spcCol="1270" anchor="ctr" anchorCtr="0">
          <a:noAutofit/>
        </a:bodyPr>
        <a:lstStyle/>
        <a:p>
          <a:pPr marL="0" lvl="0" indent="0" algn="l" defTabSz="755650">
            <a:lnSpc>
              <a:spcPct val="90000"/>
            </a:lnSpc>
            <a:spcBef>
              <a:spcPct val="0"/>
            </a:spcBef>
            <a:spcAft>
              <a:spcPct val="35000"/>
            </a:spcAft>
            <a:buNone/>
          </a:pPr>
          <a:r>
            <a:rPr lang="en-US" sz="1700" kern="1200" dirty="0"/>
            <a:t>Advocate for prompt implementation of 2015 Affirmatively Furthering Fair Housing Policy</a:t>
          </a:r>
        </a:p>
      </dsp:txBody>
      <dsp:txXfrm>
        <a:off x="1230312" y="1068819"/>
        <a:ext cx="4921250" cy="1006157"/>
      </dsp:txXfrm>
    </dsp:sp>
    <dsp:sp modelId="{7C6C9450-DE81-41AD-8102-C24831FC28A1}">
      <dsp:nvSpPr>
        <dsp:cNvPr id="0" name=""/>
        <dsp:cNvSpPr/>
      </dsp:nvSpPr>
      <dsp:spPr>
        <a:xfrm>
          <a:off x="0" y="1068819"/>
          <a:ext cx="1230312" cy="1006157"/>
        </a:xfrm>
        <a:prstGeom prst="rect">
          <a:avLst/>
        </a:prstGeom>
        <a:solidFill>
          <a:schemeClr val="lt1">
            <a:hueOff val="0"/>
            <a:satOff val="0"/>
            <a:lumOff val="0"/>
            <a:alphaOff val="0"/>
          </a:schemeClr>
        </a:solidFill>
        <a:ln w="6350" cap="flat" cmpd="sng" algn="ctr">
          <a:solidFill>
            <a:schemeClr val="accent5">
              <a:hueOff val="-470678"/>
              <a:satOff val="-6252"/>
              <a:lumOff val="9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104" tIns="99386" rIns="65104" bIns="99386" numCol="1" spcCol="1270" anchor="ctr" anchorCtr="0">
          <a:noAutofit/>
        </a:bodyPr>
        <a:lstStyle/>
        <a:p>
          <a:pPr marL="0" lvl="0" indent="0" algn="ctr" defTabSz="889000">
            <a:lnSpc>
              <a:spcPct val="90000"/>
            </a:lnSpc>
            <a:spcBef>
              <a:spcPct val="0"/>
            </a:spcBef>
            <a:spcAft>
              <a:spcPct val="35000"/>
            </a:spcAft>
            <a:buNone/>
          </a:pPr>
          <a:r>
            <a:rPr lang="en-US" sz="2000" kern="1200" dirty="0"/>
            <a:t>Advocate</a:t>
          </a:r>
        </a:p>
      </dsp:txBody>
      <dsp:txXfrm>
        <a:off x="0" y="1068819"/>
        <a:ext cx="1230312" cy="1006157"/>
      </dsp:txXfrm>
    </dsp:sp>
    <dsp:sp modelId="{4788BA57-6495-472E-8433-EBE8DB54681D}">
      <dsp:nvSpPr>
        <dsp:cNvPr id="0" name=""/>
        <dsp:cNvSpPr/>
      </dsp:nvSpPr>
      <dsp:spPr>
        <a:xfrm>
          <a:off x="1230312" y="2135346"/>
          <a:ext cx="4921250" cy="1006157"/>
        </a:xfrm>
        <a:prstGeom prst="rect">
          <a:avLst/>
        </a:prstGeom>
        <a:gradFill rotWithShape="0">
          <a:gsLst>
            <a:gs pos="0">
              <a:schemeClr val="accent5">
                <a:hueOff val="-941356"/>
                <a:satOff val="-12503"/>
                <a:lumOff val="196"/>
                <a:alphaOff val="0"/>
                <a:tint val="97000"/>
                <a:satMod val="100000"/>
                <a:lumMod val="102000"/>
              </a:schemeClr>
            </a:gs>
            <a:gs pos="50000">
              <a:schemeClr val="accent5">
                <a:hueOff val="-941356"/>
                <a:satOff val="-12503"/>
                <a:lumOff val="196"/>
                <a:alphaOff val="0"/>
                <a:shade val="100000"/>
                <a:satMod val="103000"/>
                <a:lumMod val="100000"/>
              </a:schemeClr>
            </a:gs>
            <a:gs pos="100000">
              <a:schemeClr val="accent5">
                <a:hueOff val="-941356"/>
                <a:satOff val="-12503"/>
                <a:lumOff val="196"/>
                <a:alphaOff val="0"/>
                <a:shade val="93000"/>
                <a:satMod val="110000"/>
                <a:lumMod val="99000"/>
              </a:schemeClr>
            </a:gs>
          </a:gsLst>
          <a:lin ang="5400000" scaled="0"/>
        </a:gradFill>
        <a:ln w="6350" cap="flat" cmpd="sng" algn="ctr">
          <a:solidFill>
            <a:schemeClr val="accent5">
              <a:hueOff val="-941356"/>
              <a:satOff val="-12503"/>
              <a:lumOff val="196"/>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5486" tIns="255564" rIns="95486" bIns="255564" numCol="1" spcCol="1270" anchor="ctr" anchorCtr="0">
          <a:noAutofit/>
        </a:bodyPr>
        <a:lstStyle/>
        <a:p>
          <a:pPr marL="0" lvl="0" indent="0" algn="l" defTabSz="755650">
            <a:lnSpc>
              <a:spcPct val="90000"/>
            </a:lnSpc>
            <a:spcBef>
              <a:spcPct val="0"/>
            </a:spcBef>
            <a:spcAft>
              <a:spcPct val="35000"/>
            </a:spcAft>
            <a:buNone/>
          </a:pPr>
          <a:r>
            <a:rPr lang="en-US" sz="1700" kern="1200" dirty="0"/>
            <a:t>Develop and launch Coordinated Entry System</a:t>
          </a:r>
        </a:p>
      </dsp:txBody>
      <dsp:txXfrm>
        <a:off x="1230312" y="2135346"/>
        <a:ext cx="4921250" cy="1006157"/>
      </dsp:txXfrm>
    </dsp:sp>
    <dsp:sp modelId="{0A738773-8284-4FAE-8A26-41A50051B932}">
      <dsp:nvSpPr>
        <dsp:cNvPr id="0" name=""/>
        <dsp:cNvSpPr/>
      </dsp:nvSpPr>
      <dsp:spPr>
        <a:xfrm>
          <a:off x="0" y="2135346"/>
          <a:ext cx="1230312" cy="1006157"/>
        </a:xfrm>
        <a:prstGeom prst="rect">
          <a:avLst/>
        </a:prstGeom>
        <a:solidFill>
          <a:schemeClr val="lt1">
            <a:hueOff val="0"/>
            <a:satOff val="0"/>
            <a:lumOff val="0"/>
            <a:alphaOff val="0"/>
          </a:schemeClr>
        </a:solidFill>
        <a:ln w="6350" cap="flat" cmpd="sng" algn="ctr">
          <a:solidFill>
            <a:schemeClr val="accent5">
              <a:hueOff val="-941356"/>
              <a:satOff val="-12503"/>
              <a:lumOff val="19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104" tIns="99386" rIns="65104" bIns="99386" numCol="1" spcCol="1270" anchor="ctr" anchorCtr="0">
          <a:noAutofit/>
        </a:bodyPr>
        <a:lstStyle/>
        <a:p>
          <a:pPr marL="0" lvl="0" indent="0" algn="ctr" defTabSz="889000">
            <a:lnSpc>
              <a:spcPct val="90000"/>
            </a:lnSpc>
            <a:spcBef>
              <a:spcPct val="0"/>
            </a:spcBef>
            <a:spcAft>
              <a:spcPct val="35000"/>
            </a:spcAft>
            <a:buNone/>
          </a:pPr>
          <a:r>
            <a:rPr lang="en-US" sz="2000" kern="1200" dirty="0"/>
            <a:t>Develop and launch</a:t>
          </a:r>
        </a:p>
      </dsp:txBody>
      <dsp:txXfrm>
        <a:off x="0" y="2135346"/>
        <a:ext cx="1230312" cy="1006157"/>
      </dsp:txXfrm>
    </dsp:sp>
    <dsp:sp modelId="{F808F207-A013-474A-B40B-E8F8BBE90944}">
      <dsp:nvSpPr>
        <dsp:cNvPr id="0" name=""/>
        <dsp:cNvSpPr/>
      </dsp:nvSpPr>
      <dsp:spPr>
        <a:xfrm>
          <a:off x="1230312" y="3201873"/>
          <a:ext cx="4921250" cy="1006157"/>
        </a:xfrm>
        <a:prstGeom prst="rect">
          <a:avLst/>
        </a:prstGeom>
        <a:gradFill rotWithShape="0">
          <a:gsLst>
            <a:gs pos="0">
              <a:schemeClr val="accent5">
                <a:hueOff val="-1412034"/>
                <a:satOff val="-18755"/>
                <a:lumOff val="295"/>
                <a:alphaOff val="0"/>
                <a:tint val="97000"/>
                <a:satMod val="100000"/>
                <a:lumMod val="102000"/>
              </a:schemeClr>
            </a:gs>
            <a:gs pos="50000">
              <a:schemeClr val="accent5">
                <a:hueOff val="-1412034"/>
                <a:satOff val="-18755"/>
                <a:lumOff val="295"/>
                <a:alphaOff val="0"/>
                <a:shade val="100000"/>
                <a:satMod val="103000"/>
                <a:lumMod val="100000"/>
              </a:schemeClr>
            </a:gs>
            <a:gs pos="100000">
              <a:schemeClr val="accent5">
                <a:hueOff val="-1412034"/>
                <a:satOff val="-18755"/>
                <a:lumOff val="295"/>
                <a:alphaOff val="0"/>
                <a:shade val="93000"/>
                <a:satMod val="110000"/>
                <a:lumMod val="99000"/>
              </a:schemeClr>
            </a:gs>
          </a:gsLst>
          <a:lin ang="5400000" scaled="0"/>
        </a:gradFill>
        <a:ln w="6350" cap="flat" cmpd="sng" algn="ctr">
          <a:solidFill>
            <a:schemeClr val="accent5">
              <a:hueOff val="-1412034"/>
              <a:satOff val="-18755"/>
              <a:lumOff val="295"/>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5486" tIns="255564" rIns="95486" bIns="255564" numCol="1" spcCol="1270" anchor="ctr" anchorCtr="0">
          <a:noAutofit/>
        </a:bodyPr>
        <a:lstStyle/>
        <a:p>
          <a:pPr marL="0" lvl="0" indent="0" algn="l" defTabSz="755650">
            <a:lnSpc>
              <a:spcPct val="90000"/>
            </a:lnSpc>
            <a:spcBef>
              <a:spcPct val="0"/>
            </a:spcBef>
            <a:spcAft>
              <a:spcPct val="35000"/>
            </a:spcAft>
            <a:buNone/>
          </a:pPr>
          <a:r>
            <a:rPr lang="en-US" sz="1700" kern="1200" dirty="0"/>
            <a:t>Clarify documentation needed to designate someone as chronically homeless</a:t>
          </a:r>
        </a:p>
      </dsp:txBody>
      <dsp:txXfrm>
        <a:off x="1230312" y="3201873"/>
        <a:ext cx="4921250" cy="1006157"/>
      </dsp:txXfrm>
    </dsp:sp>
    <dsp:sp modelId="{9D07F0EC-9252-4FCB-B883-E05E79EBF7BC}">
      <dsp:nvSpPr>
        <dsp:cNvPr id="0" name=""/>
        <dsp:cNvSpPr/>
      </dsp:nvSpPr>
      <dsp:spPr>
        <a:xfrm>
          <a:off x="0" y="3201873"/>
          <a:ext cx="1230312" cy="1006157"/>
        </a:xfrm>
        <a:prstGeom prst="rect">
          <a:avLst/>
        </a:prstGeom>
        <a:solidFill>
          <a:schemeClr val="lt1">
            <a:hueOff val="0"/>
            <a:satOff val="0"/>
            <a:lumOff val="0"/>
            <a:alphaOff val="0"/>
          </a:schemeClr>
        </a:solidFill>
        <a:ln w="6350" cap="flat" cmpd="sng" algn="ctr">
          <a:solidFill>
            <a:schemeClr val="accent5">
              <a:hueOff val="-1412034"/>
              <a:satOff val="-18755"/>
              <a:lumOff val="29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104" tIns="99386" rIns="65104" bIns="99386" numCol="1" spcCol="1270" anchor="ctr" anchorCtr="0">
          <a:noAutofit/>
        </a:bodyPr>
        <a:lstStyle/>
        <a:p>
          <a:pPr marL="0" lvl="0" indent="0" algn="ctr" defTabSz="889000">
            <a:lnSpc>
              <a:spcPct val="90000"/>
            </a:lnSpc>
            <a:spcBef>
              <a:spcPct val="0"/>
            </a:spcBef>
            <a:spcAft>
              <a:spcPct val="35000"/>
            </a:spcAft>
            <a:buNone/>
          </a:pPr>
          <a:r>
            <a:rPr lang="en-US" sz="2000" kern="1200" dirty="0"/>
            <a:t>Clarify</a:t>
          </a:r>
        </a:p>
      </dsp:txBody>
      <dsp:txXfrm>
        <a:off x="0" y="3201873"/>
        <a:ext cx="1230312" cy="1006157"/>
      </dsp:txXfrm>
    </dsp:sp>
    <dsp:sp modelId="{42C31C9D-7744-49D3-820F-73644E6D2231}">
      <dsp:nvSpPr>
        <dsp:cNvPr id="0" name=""/>
        <dsp:cNvSpPr/>
      </dsp:nvSpPr>
      <dsp:spPr>
        <a:xfrm>
          <a:off x="1230312" y="4268399"/>
          <a:ext cx="4921250" cy="1006157"/>
        </a:xfrm>
        <a:prstGeom prst="rect">
          <a:avLst/>
        </a:prstGeom>
        <a:gradFill rotWithShape="0">
          <a:gsLst>
            <a:gs pos="0">
              <a:schemeClr val="accent5">
                <a:hueOff val="-1882712"/>
                <a:satOff val="-25007"/>
                <a:lumOff val="393"/>
                <a:alphaOff val="0"/>
                <a:tint val="97000"/>
                <a:satMod val="100000"/>
                <a:lumMod val="102000"/>
              </a:schemeClr>
            </a:gs>
            <a:gs pos="50000">
              <a:schemeClr val="accent5">
                <a:hueOff val="-1882712"/>
                <a:satOff val="-25007"/>
                <a:lumOff val="393"/>
                <a:alphaOff val="0"/>
                <a:shade val="100000"/>
                <a:satMod val="103000"/>
                <a:lumMod val="100000"/>
              </a:schemeClr>
            </a:gs>
            <a:gs pos="100000">
              <a:schemeClr val="accent5">
                <a:hueOff val="-1882712"/>
                <a:satOff val="-25007"/>
                <a:lumOff val="393"/>
                <a:alphaOff val="0"/>
                <a:shade val="93000"/>
                <a:satMod val="110000"/>
                <a:lumMod val="99000"/>
              </a:schemeClr>
            </a:gs>
          </a:gsLst>
          <a:lin ang="5400000" scaled="0"/>
        </a:gradFill>
        <a:ln w="6350" cap="flat" cmpd="sng" algn="ctr">
          <a:solidFill>
            <a:schemeClr val="accent5">
              <a:hueOff val="-1882712"/>
              <a:satOff val="-25007"/>
              <a:lumOff val="393"/>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5486" tIns="255564" rIns="95486" bIns="255564" numCol="1" spcCol="1270" anchor="ctr" anchorCtr="0">
          <a:noAutofit/>
        </a:bodyPr>
        <a:lstStyle/>
        <a:p>
          <a:pPr marL="0" lvl="0" indent="0" algn="l" defTabSz="755650">
            <a:lnSpc>
              <a:spcPct val="90000"/>
            </a:lnSpc>
            <a:spcBef>
              <a:spcPct val="0"/>
            </a:spcBef>
            <a:spcAft>
              <a:spcPct val="35000"/>
            </a:spcAft>
            <a:buNone/>
          </a:pPr>
          <a:r>
            <a:rPr lang="en-US" sz="1700" kern="1200" dirty="0"/>
            <a:t>Eliminate side doors which keep housing stock from being used by Coordinated Entry</a:t>
          </a:r>
        </a:p>
      </dsp:txBody>
      <dsp:txXfrm>
        <a:off x="1230312" y="4268399"/>
        <a:ext cx="4921250" cy="1006157"/>
      </dsp:txXfrm>
    </dsp:sp>
    <dsp:sp modelId="{B0F00C12-9F43-4468-A9D8-E1CC220316EE}">
      <dsp:nvSpPr>
        <dsp:cNvPr id="0" name=""/>
        <dsp:cNvSpPr/>
      </dsp:nvSpPr>
      <dsp:spPr>
        <a:xfrm>
          <a:off x="0" y="4268399"/>
          <a:ext cx="1230312" cy="1006157"/>
        </a:xfrm>
        <a:prstGeom prst="rect">
          <a:avLst/>
        </a:prstGeom>
        <a:solidFill>
          <a:schemeClr val="lt1">
            <a:hueOff val="0"/>
            <a:satOff val="0"/>
            <a:lumOff val="0"/>
            <a:alphaOff val="0"/>
          </a:schemeClr>
        </a:solidFill>
        <a:ln w="6350" cap="flat" cmpd="sng" algn="ctr">
          <a:solidFill>
            <a:schemeClr val="accent5">
              <a:hueOff val="-1882712"/>
              <a:satOff val="-25007"/>
              <a:lumOff val="3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104" tIns="99386" rIns="65104" bIns="99386" numCol="1" spcCol="1270" anchor="ctr" anchorCtr="0">
          <a:noAutofit/>
        </a:bodyPr>
        <a:lstStyle/>
        <a:p>
          <a:pPr marL="0" lvl="0" indent="0" algn="ctr" defTabSz="889000">
            <a:lnSpc>
              <a:spcPct val="90000"/>
            </a:lnSpc>
            <a:spcBef>
              <a:spcPct val="0"/>
            </a:spcBef>
            <a:spcAft>
              <a:spcPct val="35000"/>
            </a:spcAft>
            <a:buNone/>
          </a:pPr>
          <a:r>
            <a:rPr lang="en-US" sz="2000" kern="1200" dirty="0"/>
            <a:t>Eliminate</a:t>
          </a:r>
        </a:p>
      </dsp:txBody>
      <dsp:txXfrm>
        <a:off x="0" y="4268399"/>
        <a:ext cx="1230312" cy="10061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C5CF1-C663-46A8-8ED7-E3DA0619D5FA}">
      <dsp:nvSpPr>
        <dsp:cNvPr id="0" name=""/>
        <dsp:cNvSpPr/>
      </dsp:nvSpPr>
      <dsp:spPr>
        <a:xfrm>
          <a:off x="1177607" y="484"/>
          <a:ext cx="4710430" cy="62930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395" tIns="159843" rIns="91395" bIns="159843" numCol="1" spcCol="1270" anchor="ctr" anchorCtr="0">
          <a:noAutofit/>
        </a:bodyPr>
        <a:lstStyle/>
        <a:p>
          <a:pPr marL="0" lvl="0" indent="0" algn="l" defTabSz="622300">
            <a:lnSpc>
              <a:spcPct val="90000"/>
            </a:lnSpc>
            <a:spcBef>
              <a:spcPct val="0"/>
            </a:spcBef>
            <a:spcAft>
              <a:spcPct val="35000"/>
            </a:spcAft>
            <a:buNone/>
          </a:pPr>
          <a:r>
            <a:rPr lang="en-US" sz="1400" kern="1200" dirty="0"/>
            <a:t>Draft data-based information about housing and homelessness  and explore ways  to use it</a:t>
          </a:r>
        </a:p>
      </dsp:txBody>
      <dsp:txXfrm>
        <a:off x="1177607" y="484"/>
        <a:ext cx="4710430" cy="629302"/>
      </dsp:txXfrm>
    </dsp:sp>
    <dsp:sp modelId="{D58315E1-F252-4F0E-9A73-855E1DC14C2B}">
      <dsp:nvSpPr>
        <dsp:cNvPr id="0" name=""/>
        <dsp:cNvSpPr/>
      </dsp:nvSpPr>
      <dsp:spPr>
        <a:xfrm>
          <a:off x="0" y="484"/>
          <a:ext cx="1177607" cy="629302"/>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315" tIns="62161" rIns="62315" bIns="62161" numCol="1" spcCol="1270" anchor="ctr" anchorCtr="0">
          <a:noAutofit/>
        </a:bodyPr>
        <a:lstStyle/>
        <a:p>
          <a:pPr marL="0" lvl="0" indent="0" algn="ctr" defTabSz="933450">
            <a:lnSpc>
              <a:spcPct val="90000"/>
            </a:lnSpc>
            <a:spcBef>
              <a:spcPct val="0"/>
            </a:spcBef>
            <a:spcAft>
              <a:spcPct val="35000"/>
            </a:spcAft>
            <a:buNone/>
          </a:pPr>
          <a:r>
            <a:rPr lang="en-US" sz="2100" kern="1200" dirty="0"/>
            <a:t>Draft</a:t>
          </a:r>
        </a:p>
      </dsp:txBody>
      <dsp:txXfrm>
        <a:off x="0" y="484"/>
        <a:ext cx="1177607" cy="629302"/>
      </dsp:txXfrm>
    </dsp:sp>
    <dsp:sp modelId="{A1C7FCCF-36C1-474C-93C3-715B56E9E652}">
      <dsp:nvSpPr>
        <dsp:cNvPr id="0" name=""/>
        <dsp:cNvSpPr/>
      </dsp:nvSpPr>
      <dsp:spPr>
        <a:xfrm>
          <a:off x="1177607" y="667544"/>
          <a:ext cx="4710430" cy="62930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395" tIns="159843" rIns="91395" bIns="159843" numCol="1" spcCol="1270" anchor="ctr" anchorCtr="0">
          <a:noAutofit/>
        </a:bodyPr>
        <a:lstStyle/>
        <a:p>
          <a:pPr marL="0" lvl="0" indent="0" algn="l" defTabSz="622300">
            <a:lnSpc>
              <a:spcPct val="90000"/>
            </a:lnSpc>
            <a:spcBef>
              <a:spcPct val="0"/>
            </a:spcBef>
            <a:spcAft>
              <a:spcPct val="35000"/>
            </a:spcAft>
            <a:buNone/>
          </a:pPr>
          <a:r>
            <a:rPr lang="en-US" sz="1400" kern="1200" dirty="0"/>
            <a:t>Develop a process and priorities for an advocacy agenda</a:t>
          </a:r>
        </a:p>
      </dsp:txBody>
      <dsp:txXfrm>
        <a:off x="1177607" y="667544"/>
        <a:ext cx="4710430" cy="629302"/>
      </dsp:txXfrm>
    </dsp:sp>
    <dsp:sp modelId="{782CFF53-183B-4391-9A3C-98575E4F360C}">
      <dsp:nvSpPr>
        <dsp:cNvPr id="0" name=""/>
        <dsp:cNvSpPr/>
      </dsp:nvSpPr>
      <dsp:spPr>
        <a:xfrm>
          <a:off x="0" y="667544"/>
          <a:ext cx="1177607" cy="629302"/>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315" tIns="62161" rIns="62315" bIns="62161" numCol="1" spcCol="1270" anchor="ctr" anchorCtr="0">
          <a:noAutofit/>
        </a:bodyPr>
        <a:lstStyle/>
        <a:p>
          <a:pPr marL="0" lvl="0" indent="0" algn="ctr" defTabSz="933450">
            <a:lnSpc>
              <a:spcPct val="90000"/>
            </a:lnSpc>
            <a:spcBef>
              <a:spcPct val="0"/>
            </a:spcBef>
            <a:spcAft>
              <a:spcPct val="35000"/>
            </a:spcAft>
            <a:buNone/>
          </a:pPr>
          <a:r>
            <a:rPr lang="en-US" sz="2100" kern="1200" dirty="0"/>
            <a:t>Develop</a:t>
          </a:r>
        </a:p>
      </dsp:txBody>
      <dsp:txXfrm>
        <a:off x="0" y="667544"/>
        <a:ext cx="1177607" cy="629302"/>
      </dsp:txXfrm>
    </dsp:sp>
    <dsp:sp modelId="{0A2EED51-8F14-4E12-AED6-7B3D0C3C0782}">
      <dsp:nvSpPr>
        <dsp:cNvPr id="0" name=""/>
        <dsp:cNvSpPr/>
      </dsp:nvSpPr>
      <dsp:spPr>
        <a:xfrm>
          <a:off x="1177607" y="1334605"/>
          <a:ext cx="4710430" cy="62930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395" tIns="159843" rIns="91395" bIns="159843" numCol="1" spcCol="1270" anchor="ctr" anchorCtr="0">
          <a:noAutofit/>
        </a:bodyPr>
        <a:lstStyle/>
        <a:p>
          <a:pPr marL="0" lvl="0" indent="0" algn="l" defTabSz="622300">
            <a:lnSpc>
              <a:spcPct val="90000"/>
            </a:lnSpc>
            <a:spcBef>
              <a:spcPct val="0"/>
            </a:spcBef>
            <a:spcAft>
              <a:spcPct val="35000"/>
            </a:spcAft>
            <a:buNone/>
          </a:pPr>
          <a:r>
            <a:rPr lang="en-US" sz="1400" kern="1200" dirty="0"/>
            <a:t>Raise awareness of racial disparities in housing and homelessness</a:t>
          </a:r>
        </a:p>
      </dsp:txBody>
      <dsp:txXfrm>
        <a:off x="1177607" y="1334605"/>
        <a:ext cx="4710430" cy="629302"/>
      </dsp:txXfrm>
    </dsp:sp>
    <dsp:sp modelId="{DD5508DA-BF49-46E3-99A8-4B8598CB9DBF}">
      <dsp:nvSpPr>
        <dsp:cNvPr id="0" name=""/>
        <dsp:cNvSpPr/>
      </dsp:nvSpPr>
      <dsp:spPr>
        <a:xfrm>
          <a:off x="0" y="1334605"/>
          <a:ext cx="1177607" cy="629302"/>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315" tIns="62161" rIns="62315" bIns="62161" numCol="1" spcCol="1270" anchor="ctr" anchorCtr="0">
          <a:noAutofit/>
        </a:bodyPr>
        <a:lstStyle/>
        <a:p>
          <a:pPr marL="0" lvl="0" indent="0" algn="ctr" defTabSz="933450">
            <a:lnSpc>
              <a:spcPct val="90000"/>
            </a:lnSpc>
            <a:spcBef>
              <a:spcPct val="0"/>
            </a:spcBef>
            <a:spcAft>
              <a:spcPct val="35000"/>
            </a:spcAft>
            <a:buNone/>
          </a:pPr>
          <a:r>
            <a:rPr lang="en-US" sz="2100" kern="1200" dirty="0"/>
            <a:t>Raise</a:t>
          </a:r>
        </a:p>
      </dsp:txBody>
      <dsp:txXfrm>
        <a:off x="0" y="1334605"/>
        <a:ext cx="1177607" cy="629302"/>
      </dsp:txXfrm>
    </dsp:sp>
    <dsp:sp modelId="{2D22C2DF-0CDE-4A65-B241-6435EB94B333}">
      <dsp:nvSpPr>
        <dsp:cNvPr id="0" name=""/>
        <dsp:cNvSpPr/>
      </dsp:nvSpPr>
      <dsp:spPr>
        <a:xfrm>
          <a:off x="1177607" y="2001666"/>
          <a:ext cx="4710430" cy="62930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395" tIns="159843" rIns="91395" bIns="159843" numCol="1" spcCol="1270" anchor="ctr" anchorCtr="0">
          <a:noAutofit/>
        </a:bodyPr>
        <a:lstStyle/>
        <a:p>
          <a:pPr marL="0" lvl="0" indent="0" algn="l" defTabSz="622300">
            <a:lnSpc>
              <a:spcPct val="90000"/>
            </a:lnSpc>
            <a:spcBef>
              <a:spcPct val="0"/>
            </a:spcBef>
            <a:spcAft>
              <a:spcPct val="35000"/>
            </a:spcAft>
            <a:buNone/>
          </a:pPr>
          <a:r>
            <a:rPr lang="en-US" sz="1400" kern="1200" dirty="0"/>
            <a:t>Increase awareness of discrimination in rental housing market – including avenues through which claims can be pursued</a:t>
          </a:r>
        </a:p>
      </dsp:txBody>
      <dsp:txXfrm>
        <a:off x="1177607" y="2001666"/>
        <a:ext cx="4710430" cy="629302"/>
      </dsp:txXfrm>
    </dsp:sp>
    <dsp:sp modelId="{908C0757-6B51-462B-992B-2E230A4F871E}">
      <dsp:nvSpPr>
        <dsp:cNvPr id="0" name=""/>
        <dsp:cNvSpPr/>
      </dsp:nvSpPr>
      <dsp:spPr>
        <a:xfrm>
          <a:off x="0" y="2001666"/>
          <a:ext cx="1177607" cy="629302"/>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315" tIns="62161" rIns="62315" bIns="62161" numCol="1" spcCol="1270" anchor="ctr" anchorCtr="0">
          <a:noAutofit/>
        </a:bodyPr>
        <a:lstStyle/>
        <a:p>
          <a:pPr marL="0" lvl="0" indent="0" algn="ctr" defTabSz="933450">
            <a:lnSpc>
              <a:spcPct val="90000"/>
            </a:lnSpc>
            <a:spcBef>
              <a:spcPct val="0"/>
            </a:spcBef>
            <a:spcAft>
              <a:spcPct val="35000"/>
            </a:spcAft>
            <a:buNone/>
          </a:pPr>
          <a:r>
            <a:rPr lang="en-US" sz="2100" kern="1200" dirty="0"/>
            <a:t>Increase</a:t>
          </a:r>
        </a:p>
      </dsp:txBody>
      <dsp:txXfrm>
        <a:off x="0" y="2001666"/>
        <a:ext cx="1177607" cy="629302"/>
      </dsp:txXfrm>
    </dsp:sp>
    <dsp:sp modelId="{74C74A06-B3D1-448A-AF00-953234FA4D54}">
      <dsp:nvSpPr>
        <dsp:cNvPr id="0" name=""/>
        <dsp:cNvSpPr/>
      </dsp:nvSpPr>
      <dsp:spPr>
        <a:xfrm>
          <a:off x="1177607" y="2668727"/>
          <a:ext cx="4710430" cy="629302"/>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395" tIns="159843" rIns="91395" bIns="159843" numCol="1" spcCol="1270" anchor="ctr" anchorCtr="0">
          <a:noAutofit/>
        </a:bodyPr>
        <a:lstStyle/>
        <a:p>
          <a:pPr marL="0" lvl="0" indent="0" algn="l" defTabSz="622300">
            <a:lnSpc>
              <a:spcPct val="90000"/>
            </a:lnSpc>
            <a:spcBef>
              <a:spcPct val="0"/>
            </a:spcBef>
            <a:spcAft>
              <a:spcPct val="35000"/>
            </a:spcAft>
            <a:buNone/>
          </a:pPr>
          <a:r>
            <a:rPr lang="en-US" sz="1400" kern="1200" dirty="0"/>
            <a:t>Continue to advocate for more PSH units, vouchers and subsidies</a:t>
          </a:r>
        </a:p>
      </dsp:txBody>
      <dsp:txXfrm>
        <a:off x="1177607" y="2668727"/>
        <a:ext cx="4710430" cy="629302"/>
      </dsp:txXfrm>
    </dsp:sp>
    <dsp:sp modelId="{583D0C50-E00B-4034-AB99-19153F821964}">
      <dsp:nvSpPr>
        <dsp:cNvPr id="0" name=""/>
        <dsp:cNvSpPr/>
      </dsp:nvSpPr>
      <dsp:spPr>
        <a:xfrm>
          <a:off x="0" y="2668727"/>
          <a:ext cx="1177607" cy="629302"/>
        </a:xfrm>
        <a:prstGeom prst="rect">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315" tIns="62161" rIns="62315" bIns="62161" numCol="1" spcCol="1270" anchor="ctr" anchorCtr="0">
          <a:noAutofit/>
        </a:bodyPr>
        <a:lstStyle/>
        <a:p>
          <a:pPr marL="0" lvl="0" indent="0" algn="ctr" defTabSz="933450">
            <a:lnSpc>
              <a:spcPct val="90000"/>
            </a:lnSpc>
            <a:spcBef>
              <a:spcPct val="0"/>
            </a:spcBef>
            <a:spcAft>
              <a:spcPct val="35000"/>
            </a:spcAft>
            <a:buNone/>
          </a:pPr>
          <a:r>
            <a:rPr lang="en-US" sz="2100" kern="1200" dirty="0"/>
            <a:t>Continue</a:t>
          </a:r>
        </a:p>
      </dsp:txBody>
      <dsp:txXfrm>
        <a:off x="0" y="2668727"/>
        <a:ext cx="1177607" cy="629302"/>
      </dsp:txXfrm>
    </dsp:sp>
    <dsp:sp modelId="{0FA15567-9B6D-42E2-93FD-F4A666EED85C}">
      <dsp:nvSpPr>
        <dsp:cNvPr id="0" name=""/>
        <dsp:cNvSpPr/>
      </dsp:nvSpPr>
      <dsp:spPr>
        <a:xfrm>
          <a:off x="1177607" y="3335788"/>
          <a:ext cx="4710430" cy="62930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395" tIns="159843" rIns="91395" bIns="159843" numCol="1" spcCol="1270" anchor="ctr" anchorCtr="0">
          <a:noAutofit/>
        </a:bodyPr>
        <a:lstStyle/>
        <a:p>
          <a:pPr marL="0" lvl="0" indent="0" algn="l" defTabSz="622300">
            <a:lnSpc>
              <a:spcPct val="90000"/>
            </a:lnSpc>
            <a:spcBef>
              <a:spcPct val="0"/>
            </a:spcBef>
            <a:spcAft>
              <a:spcPct val="35000"/>
            </a:spcAft>
            <a:buNone/>
          </a:pPr>
          <a:r>
            <a:rPr lang="en-US" sz="1400" kern="1200" dirty="0"/>
            <a:t>Produce one page list of services available with a map to give to all new consumers</a:t>
          </a:r>
        </a:p>
      </dsp:txBody>
      <dsp:txXfrm>
        <a:off x="1177607" y="3335788"/>
        <a:ext cx="4710430" cy="629302"/>
      </dsp:txXfrm>
    </dsp:sp>
    <dsp:sp modelId="{A77FF00B-0FA5-461B-BF97-1249096CB688}">
      <dsp:nvSpPr>
        <dsp:cNvPr id="0" name=""/>
        <dsp:cNvSpPr/>
      </dsp:nvSpPr>
      <dsp:spPr>
        <a:xfrm>
          <a:off x="0" y="3335788"/>
          <a:ext cx="1177607" cy="629302"/>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315" tIns="62161" rIns="62315" bIns="62161" numCol="1" spcCol="1270" anchor="ctr" anchorCtr="0">
          <a:noAutofit/>
        </a:bodyPr>
        <a:lstStyle/>
        <a:p>
          <a:pPr marL="0" lvl="0" indent="0" algn="ctr" defTabSz="933450">
            <a:lnSpc>
              <a:spcPct val="90000"/>
            </a:lnSpc>
            <a:spcBef>
              <a:spcPct val="0"/>
            </a:spcBef>
            <a:spcAft>
              <a:spcPct val="35000"/>
            </a:spcAft>
            <a:buNone/>
          </a:pPr>
          <a:r>
            <a:rPr lang="en-US" sz="2100" kern="1200" dirty="0"/>
            <a:t>Produce</a:t>
          </a:r>
        </a:p>
      </dsp:txBody>
      <dsp:txXfrm>
        <a:off x="0" y="3335788"/>
        <a:ext cx="1177607" cy="6293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75E08-B001-4811-B2E0-E3F47D961E2B}">
      <dsp:nvSpPr>
        <dsp:cNvPr id="0" name=""/>
        <dsp:cNvSpPr/>
      </dsp:nvSpPr>
      <dsp:spPr>
        <a:xfrm>
          <a:off x="0" y="4125"/>
          <a:ext cx="6151562" cy="76050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Support the work of all Standing Committees:</a:t>
          </a:r>
        </a:p>
      </dsp:txBody>
      <dsp:txXfrm>
        <a:off x="37125" y="41250"/>
        <a:ext cx="6077312" cy="686250"/>
      </dsp:txXfrm>
    </dsp:sp>
    <dsp:sp modelId="{E113DB38-FA20-4710-8528-8266BEF69FF0}">
      <dsp:nvSpPr>
        <dsp:cNvPr id="0" name=""/>
        <dsp:cNvSpPr/>
      </dsp:nvSpPr>
      <dsp:spPr>
        <a:xfrm>
          <a:off x="0" y="764625"/>
          <a:ext cx="6151562" cy="211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312"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Outreach and Membership</a:t>
          </a:r>
        </a:p>
        <a:p>
          <a:pPr marL="171450" lvl="1" indent="-171450" algn="l" defTabSz="711200">
            <a:lnSpc>
              <a:spcPct val="90000"/>
            </a:lnSpc>
            <a:spcBef>
              <a:spcPct val="0"/>
            </a:spcBef>
            <a:spcAft>
              <a:spcPct val="20000"/>
            </a:spcAft>
            <a:buChar char="•"/>
          </a:pPr>
          <a:r>
            <a:rPr lang="en-US" sz="1600" kern="1200" dirty="0"/>
            <a:t>Data, PIT and HMIS</a:t>
          </a:r>
        </a:p>
        <a:p>
          <a:pPr marL="171450" lvl="1" indent="-171450" algn="l" defTabSz="711200">
            <a:lnSpc>
              <a:spcPct val="90000"/>
            </a:lnSpc>
            <a:spcBef>
              <a:spcPct val="0"/>
            </a:spcBef>
            <a:spcAft>
              <a:spcPct val="20000"/>
            </a:spcAft>
            <a:buChar char="•"/>
          </a:pPr>
          <a:r>
            <a:rPr lang="en-US" sz="1600" kern="1200" dirty="0"/>
            <a:t>NOFA</a:t>
          </a:r>
        </a:p>
        <a:p>
          <a:pPr marL="171450" lvl="1" indent="-171450" algn="l" defTabSz="711200">
            <a:lnSpc>
              <a:spcPct val="90000"/>
            </a:lnSpc>
            <a:spcBef>
              <a:spcPct val="0"/>
            </a:spcBef>
            <a:spcAft>
              <a:spcPct val="20000"/>
            </a:spcAft>
            <a:buChar char="•"/>
          </a:pPr>
          <a:r>
            <a:rPr lang="en-US" sz="1600" kern="1200" dirty="0"/>
            <a:t>Application </a:t>
          </a:r>
        </a:p>
        <a:p>
          <a:pPr marL="171450" lvl="1" indent="-171450" algn="l" defTabSz="711200">
            <a:lnSpc>
              <a:spcPct val="90000"/>
            </a:lnSpc>
            <a:spcBef>
              <a:spcPct val="0"/>
            </a:spcBef>
            <a:spcAft>
              <a:spcPct val="20000"/>
            </a:spcAft>
            <a:buChar char="•"/>
          </a:pPr>
          <a:r>
            <a:rPr lang="en-US" sz="1600" kern="1200" dirty="0"/>
            <a:t>Strategic Planning</a:t>
          </a:r>
        </a:p>
        <a:p>
          <a:pPr marL="171450" lvl="1" indent="-171450" algn="l" defTabSz="711200">
            <a:lnSpc>
              <a:spcPct val="90000"/>
            </a:lnSpc>
            <a:spcBef>
              <a:spcPct val="0"/>
            </a:spcBef>
            <a:spcAft>
              <a:spcPct val="20000"/>
            </a:spcAft>
            <a:buChar char="•"/>
          </a:pPr>
          <a:r>
            <a:rPr lang="en-US" sz="1600" kern="1200" dirty="0"/>
            <a:t>Coordinated Entry and Housing Review</a:t>
          </a:r>
        </a:p>
        <a:p>
          <a:pPr marL="171450" lvl="1" indent="-171450" algn="l" defTabSz="711200">
            <a:lnSpc>
              <a:spcPct val="90000"/>
            </a:lnSpc>
            <a:spcBef>
              <a:spcPct val="0"/>
            </a:spcBef>
            <a:spcAft>
              <a:spcPct val="20000"/>
            </a:spcAft>
            <a:buChar char="•"/>
          </a:pPr>
          <a:r>
            <a:rPr lang="en-US" sz="1600" kern="1200" dirty="0"/>
            <a:t>Veterans</a:t>
          </a:r>
        </a:p>
        <a:p>
          <a:pPr marL="171450" lvl="1" indent="-171450" algn="l" defTabSz="711200">
            <a:lnSpc>
              <a:spcPct val="90000"/>
            </a:lnSpc>
            <a:spcBef>
              <a:spcPct val="0"/>
            </a:spcBef>
            <a:spcAft>
              <a:spcPct val="20000"/>
            </a:spcAft>
            <a:buChar char="•"/>
          </a:pPr>
          <a:r>
            <a:rPr lang="en-US" sz="1600" kern="1200" dirty="0"/>
            <a:t>Housing Retention</a:t>
          </a:r>
        </a:p>
      </dsp:txBody>
      <dsp:txXfrm>
        <a:off x="0" y="764625"/>
        <a:ext cx="6151562" cy="2111400"/>
      </dsp:txXfrm>
    </dsp:sp>
    <dsp:sp modelId="{8850F50E-1B42-409F-932C-88D7605A9F2C}">
      <dsp:nvSpPr>
        <dsp:cNvPr id="0" name=""/>
        <dsp:cNvSpPr/>
      </dsp:nvSpPr>
      <dsp:spPr>
        <a:xfrm>
          <a:off x="0" y="2876025"/>
          <a:ext cx="6151562" cy="760500"/>
        </a:xfrm>
        <a:prstGeom prst="roundRect">
          <a:avLst/>
        </a:prstGeom>
        <a:gradFill rotWithShape="0">
          <a:gsLst>
            <a:gs pos="0">
              <a:schemeClr val="accent2">
                <a:hueOff val="-3319393"/>
                <a:satOff val="17759"/>
                <a:lumOff val="131"/>
                <a:alphaOff val="0"/>
                <a:tint val="97000"/>
                <a:satMod val="100000"/>
                <a:lumMod val="102000"/>
              </a:schemeClr>
            </a:gs>
            <a:gs pos="50000">
              <a:schemeClr val="accent2">
                <a:hueOff val="-3319393"/>
                <a:satOff val="17759"/>
                <a:lumOff val="131"/>
                <a:alphaOff val="0"/>
                <a:shade val="100000"/>
                <a:satMod val="103000"/>
                <a:lumMod val="100000"/>
              </a:schemeClr>
            </a:gs>
            <a:gs pos="100000">
              <a:schemeClr val="accent2">
                <a:hueOff val="-3319393"/>
                <a:satOff val="17759"/>
                <a:lumOff val="13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Pilot a program that matches people with housemates and offers services</a:t>
          </a:r>
        </a:p>
      </dsp:txBody>
      <dsp:txXfrm>
        <a:off x="37125" y="2913150"/>
        <a:ext cx="6077312" cy="686250"/>
      </dsp:txXfrm>
    </dsp:sp>
    <dsp:sp modelId="{DD1D2B59-41D7-4FC3-940E-5C0CE577F438}">
      <dsp:nvSpPr>
        <dsp:cNvPr id="0" name=""/>
        <dsp:cNvSpPr/>
      </dsp:nvSpPr>
      <dsp:spPr>
        <a:xfrm>
          <a:off x="0" y="3694125"/>
          <a:ext cx="6151562" cy="760500"/>
        </a:xfrm>
        <a:prstGeom prst="roundRect">
          <a:avLst/>
        </a:prstGeom>
        <a:gradFill rotWithShape="0">
          <a:gsLst>
            <a:gs pos="0">
              <a:schemeClr val="accent2">
                <a:hueOff val="-6638787"/>
                <a:satOff val="35519"/>
                <a:lumOff val="261"/>
                <a:alphaOff val="0"/>
                <a:tint val="97000"/>
                <a:satMod val="100000"/>
                <a:lumMod val="102000"/>
              </a:schemeClr>
            </a:gs>
            <a:gs pos="50000">
              <a:schemeClr val="accent2">
                <a:hueOff val="-6638787"/>
                <a:satOff val="35519"/>
                <a:lumOff val="261"/>
                <a:alphaOff val="0"/>
                <a:shade val="100000"/>
                <a:satMod val="103000"/>
                <a:lumMod val="100000"/>
              </a:schemeClr>
            </a:gs>
            <a:gs pos="100000">
              <a:schemeClr val="accent2">
                <a:hueOff val="-6638787"/>
                <a:satOff val="35519"/>
                <a:lumOff val="26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Expand landlord liaison programs and guarantees</a:t>
          </a:r>
        </a:p>
      </dsp:txBody>
      <dsp:txXfrm>
        <a:off x="37125" y="3731250"/>
        <a:ext cx="6077312" cy="686250"/>
      </dsp:txXfrm>
    </dsp:sp>
    <dsp:sp modelId="{8FF834F2-A7B5-46F8-A8AF-F3CBC6987D9F}">
      <dsp:nvSpPr>
        <dsp:cNvPr id="0" name=""/>
        <dsp:cNvSpPr/>
      </dsp:nvSpPr>
      <dsp:spPr>
        <a:xfrm>
          <a:off x="0" y="4512225"/>
          <a:ext cx="6151562" cy="760500"/>
        </a:xfrm>
        <a:prstGeom prst="roundRect">
          <a:avLst/>
        </a:prstGeom>
        <a:gradFill rotWithShape="0">
          <a:gsLst>
            <a:gs pos="0">
              <a:schemeClr val="accent2">
                <a:hueOff val="-9958180"/>
                <a:satOff val="53278"/>
                <a:lumOff val="392"/>
                <a:alphaOff val="0"/>
                <a:tint val="97000"/>
                <a:satMod val="100000"/>
                <a:lumMod val="102000"/>
              </a:schemeClr>
            </a:gs>
            <a:gs pos="50000">
              <a:schemeClr val="accent2">
                <a:hueOff val="-9958180"/>
                <a:satOff val="53278"/>
                <a:lumOff val="392"/>
                <a:alphaOff val="0"/>
                <a:shade val="100000"/>
                <a:satMod val="103000"/>
                <a:lumMod val="100000"/>
              </a:schemeClr>
            </a:gs>
            <a:gs pos="100000">
              <a:schemeClr val="accent2">
                <a:hueOff val="-9958180"/>
                <a:satOff val="53278"/>
                <a:lumOff val="39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Establish incentive for homeowners to create apartments     </a:t>
          </a:r>
        </a:p>
      </dsp:txBody>
      <dsp:txXfrm>
        <a:off x="37125" y="4549350"/>
        <a:ext cx="6077312" cy="6862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8904A-A341-4B85-8739-96910B5513EB}">
      <dsp:nvSpPr>
        <dsp:cNvPr id="0" name=""/>
        <dsp:cNvSpPr/>
      </dsp:nvSpPr>
      <dsp:spPr>
        <a:xfrm>
          <a:off x="525302" y="230783"/>
          <a:ext cx="605126" cy="6051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E37CEE-D2FD-4715-B043-583E6FECD3DB}">
      <dsp:nvSpPr>
        <dsp:cNvPr id="0" name=""/>
        <dsp:cNvSpPr/>
      </dsp:nvSpPr>
      <dsp:spPr>
        <a:xfrm>
          <a:off x="155503" y="1064468"/>
          <a:ext cx="1344726" cy="53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Align around meaning of HMIS terms</a:t>
          </a:r>
        </a:p>
      </dsp:txBody>
      <dsp:txXfrm>
        <a:off x="155503" y="1064468"/>
        <a:ext cx="1344726" cy="537890"/>
      </dsp:txXfrm>
    </dsp:sp>
    <dsp:sp modelId="{F19B0500-1323-48F3-A1FD-7E670EB14D8F}">
      <dsp:nvSpPr>
        <dsp:cNvPr id="0" name=""/>
        <dsp:cNvSpPr/>
      </dsp:nvSpPr>
      <dsp:spPr>
        <a:xfrm>
          <a:off x="2105356" y="230783"/>
          <a:ext cx="605126" cy="6051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561B62-E1D7-46BA-ABE1-6FD5330E181B}">
      <dsp:nvSpPr>
        <dsp:cNvPr id="0" name=""/>
        <dsp:cNvSpPr/>
      </dsp:nvSpPr>
      <dsp:spPr>
        <a:xfrm>
          <a:off x="1735556" y="1064468"/>
          <a:ext cx="1344726" cy="53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Coordinate and leverage work of BoS</a:t>
          </a:r>
        </a:p>
      </dsp:txBody>
      <dsp:txXfrm>
        <a:off x="1735556" y="1064468"/>
        <a:ext cx="1344726" cy="537890"/>
      </dsp:txXfrm>
    </dsp:sp>
    <dsp:sp modelId="{8EE1B00B-277A-4F96-8C5A-FF3E06A2BF47}">
      <dsp:nvSpPr>
        <dsp:cNvPr id="0" name=""/>
        <dsp:cNvSpPr/>
      </dsp:nvSpPr>
      <dsp:spPr>
        <a:xfrm>
          <a:off x="3685410" y="230783"/>
          <a:ext cx="605126" cy="6051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66C93D-EB39-4E31-87D6-AF3E43CB0321}">
      <dsp:nvSpPr>
        <dsp:cNvPr id="0" name=""/>
        <dsp:cNvSpPr/>
      </dsp:nvSpPr>
      <dsp:spPr>
        <a:xfrm>
          <a:off x="3315610" y="1064468"/>
          <a:ext cx="1344726" cy="53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Add questions to assessment about what people need and what they find most helpfu</a:t>
          </a:r>
          <a:r>
            <a:rPr lang="en-US" sz="1200" kern="1200" dirty="0"/>
            <a:t>l</a:t>
          </a:r>
        </a:p>
      </dsp:txBody>
      <dsp:txXfrm>
        <a:off x="3315610" y="1064468"/>
        <a:ext cx="1344726" cy="537890"/>
      </dsp:txXfrm>
    </dsp:sp>
    <dsp:sp modelId="{10B559E0-B4FF-482F-A75D-5957C45E956B}">
      <dsp:nvSpPr>
        <dsp:cNvPr id="0" name=""/>
        <dsp:cNvSpPr/>
      </dsp:nvSpPr>
      <dsp:spPr>
        <a:xfrm>
          <a:off x="525302" y="1938540"/>
          <a:ext cx="605126" cy="6051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400D66-7744-4A7A-AE19-7679582499CC}">
      <dsp:nvSpPr>
        <dsp:cNvPr id="0" name=""/>
        <dsp:cNvSpPr/>
      </dsp:nvSpPr>
      <dsp:spPr>
        <a:xfrm>
          <a:off x="155503" y="2772225"/>
          <a:ext cx="1344726" cy="53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Address issues identified in evaluation about specific fields in HMIS and steps in process map</a:t>
          </a:r>
        </a:p>
      </dsp:txBody>
      <dsp:txXfrm>
        <a:off x="155503" y="2772225"/>
        <a:ext cx="1344726" cy="537890"/>
      </dsp:txXfrm>
    </dsp:sp>
    <dsp:sp modelId="{5989B636-E52C-4637-97ED-F826E8F6C6A9}">
      <dsp:nvSpPr>
        <dsp:cNvPr id="0" name=""/>
        <dsp:cNvSpPr/>
      </dsp:nvSpPr>
      <dsp:spPr>
        <a:xfrm>
          <a:off x="2105356" y="1938540"/>
          <a:ext cx="605126" cy="60512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8A5148-D358-4CB8-AEDD-6DFFBF62AA43}">
      <dsp:nvSpPr>
        <dsp:cNvPr id="0" name=""/>
        <dsp:cNvSpPr/>
      </dsp:nvSpPr>
      <dsp:spPr>
        <a:xfrm>
          <a:off x="1735556" y="2772225"/>
          <a:ext cx="1344726" cy="53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Create or clarify policies and then train individuals to ensure data is consistent across the system</a:t>
          </a:r>
        </a:p>
      </dsp:txBody>
      <dsp:txXfrm>
        <a:off x="1735556" y="2772225"/>
        <a:ext cx="1344726" cy="537890"/>
      </dsp:txXfrm>
    </dsp:sp>
    <dsp:sp modelId="{B92122A7-F961-4A24-84BF-938B9FF27ED1}">
      <dsp:nvSpPr>
        <dsp:cNvPr id="0" name=""/>
        <dsp:cNvSpPr/>
      </dsp:nvSpPr>
      <dsp:spPr>
        <a:xfrm>
          <a:off x="3685410" y="1938540"/>
          <a:ext cx="605126" cy="60512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D086E6-D758-4DAD-8210-9D8C76B129A0}">
      <dsp:nvSpPr>
        <dsp:cNvPr id="0" name=""/>
        <dsp:cNvSpPr/>
      </dsp:nvSpPr>
      <dsp:spPr>
        <a:xfrm>
          <a:off x="3315610" y="2772225"/>
          <a:ext cx="1344726" cy="53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Clarify boundaries of Coordinated Entry – outline preferred referral processes, etc.</a:t>
          </a:r>
        </a:p>
      </dsp:txBody>
      <dsp:txXfrm>
        <a:off x="3315610" y="2772225"/>
        <a:ext cx="1344726" cy="537890"/>
      </dsp:txXfrm>
    </dsp:sp>
    <dsp:sp modelId="{879989E4-EDA8-4A0D-A5D2-D2137F352059}">
      <dsp:nvSpPr>
        <dsp:cNvPr id="0" name=""/>
        <dsp:cNvSpPr/>
      </dsp:nvSpPr>
      <dsp:spPr>
        <a:xfrm>
          <a:off x="2105356" y="3646297"/>
          <a:ext cx="605126" cy="605126"/>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39C39D-7FAC-42C6-B57A-6897F98FE143}">
      <dsp:nvSpPr>
        <dsp:cNvPr id="0" name=""/>
        <dsp:cNvSpPr/>
      </dsp:nvSpPr>
      <dsp:spPr>
        <a:xfrm>
          <a:off x="1735556" y="4479981"/>
          <a:ext cx="1344726" cy="53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Conduct facilitated meeting housing navigators and BHA to improve transitions</a:t>
          </a:r>
        </a:p>
      </dsp:txBody>
      <dsp:txXfrm>
        <a:off x="1735556" y="4479981"/>
        <a:ext cx="1344726" cy="5378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E7349-6891-447D-A8E6-FBFDF0F23EA1}">
      <dsp:nvSpPr>
        <dsp:cNvPr id="0" name=""/>
        <dsp:cNvSpPr/>
      </dsp:nvSpPr>
      <dsp:spPr>
        <a:xfrm>
          <a:off x="0" y="406727"/>
          <a:ext cx="4815840" cy="2171520"/>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Evaluate and expand efforts to engage individuals with lived experience</a:t>
          </a:r>
        </a:p>
      </dsp:txBody>
      <dsp:txXfrm>
        <a:off x="106005" y="512732"/>
        <a:ext cx="4603830" cy="1959510"/>
      </dsp:txXfrm>
    </dsp:sp>
    <dsp:sp modelId="{DAAFCCBF-61A9-4F7C-BC59-36ACB46E6638}">
      <dsp:nvSpPr>
        <dsp:cNvPr id="0" name=""/>
        <dsp:cNvSpPr/>
      </dsp:nvSpPr>
      <dsp:spPr>
        <a:xfrm>
          <a:off x="0" y="2670408"/>
          <a:ext cx="4815840" cy="2171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Ensure all agencies serving people </a:t>
          </a:r>
          <a:r>
            <a:rPr lang="en-US" sz="3200" kern="1200" dirty="0">
              <a:effectLst>
                <a:outerShdw blurRad="38100" dist="38100" dir="2700000" algn="tl">
                  <a:srgbClr val="000000">
                    <a:alpha val="43137"/>
                  </a:srgbClr>
                </a:outerShdw>
              </a:effectLst>
            </a:rPr>
            <a:t>experiencing</a:t>
          </a:r>
          <a:r>
            <a:rPr lang="en-US" sz="3200" kern="1200" dirty="0"/>
            <a:t> homelessness have access to diversity/equity training</a:t>
          </a:r>
        </a:p>
      </dsp:txBody>
      <dsp:txXfrm>
        <a:off x="106005" y="2776413"/>
        <a:ext cx="4603830" cy="19595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dirty="0"/>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06C44980-84B2-48F7-86F9-7D31322E4E2C}" type="datetimeFigureOut">
              <a:rPr lang="en-US" smtClean="0"/>
              <a:t>3/7/2023</a:t>
            </a:fld>
            <a:endParaRPr lang="en-US" dirty="0"/>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104" tIns="46552" rIns="93104" bIns="46552" rtlCol="0" anchor="ctr"/>
          <a:lstStyle/>
          <a:p>
            <a:endParaRPr lang="en-US" dirty="0"/>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DD1FDCCD-EE36-49FE-A16A-34EE4E94B92D}" type="slidenum">
              <a:rPr lang="en-US" smtClean="0"/>
              <a:t>‹#›</a:t>
            </a:fld>
            <a:endParaRPr lang="en-US" dirty="0"/>
          </a:p>
        </p:txBody>
      </p:sp>
    </p:spTree>
    <p:extLst>
      <p:ext uri="{BB962C8B-B14F-4D97-AF65-F5344CB8AC3E}">
        <p14:creationId xmlns:p14="http://schemas.microsoft.com/office/powerpoint/2010/main" val="108745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142519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26940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040602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1158269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1966685798"/>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3889561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514267811"/>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3680442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845F5A-061D-4825-9AE9-D7794091C6CF}"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995665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3543910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1850148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315340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658661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3C04E684-10F4-4CC3-A0B9-F03AA7BE37CF}" type="datetimeFigureOut">
              <a:rPr lang="en-US" smtClean="0"/>
              <a:t>3/7/2023</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3852572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26125274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006264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t>Click to edit Master subtitle style</a:t>
            </a:r>
          </a:p>
        </p:txBody>
      </p:sp>
      <p:sp>
        <p:nvSpPr>
          <p:cNvPr id="4" name="Date Placeholder 3"/>
          <p:cNvSpPr>
            <a:spLocks noGrp="1"/>
          </p:cNvSpPr>
          <p:nvPr>
            <p:ph type="dt" sz="half" idx="10"/>
          </p:nvPr>
        </p:nvSpPr>
        <p:spPr/>
        <p:txBody>
          <a:bodyPr/>
          <a:lstStyle/>
          <a:p>
            <a:fld id="{A8224893-DBDA-4BFA-9CE1-4BFE7CD0F8CF}" type="datetime1">
              <a:rPr lang="en-US"/>
              <a:t>3/7/2023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21104786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idx="1"/>
          </p:nvPr>
        </p:nvSpPr>
        <p:spPr/>
        <p:txBody>
          <a:body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7B2D3E9E-A95C-48F2-B4BF-A71542E0BE9A}" type="datetime1">
              <a:rPr lang="en-US"/>
              <a:t>3/7/2023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41208455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t>Click to edit Master title style</a:t>
            </a:r>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a:t>3/7/2023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7354620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sz="half" idx="1"/>
          </p:nvPr>
        </p:nvSpPr>
        <p:spPr>
          <a:xfrm>
            <a:off x="838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t>Click to edit Master text styles</a:t>
            </a:r>
          </a:p>
          <a:p>
            <a:pPr lvl="1"/>
            <a:r>
              <a:t>Second level</a:t>
            </a:r>
          </a:p>
          <a:p>
            <a:pPr lvl="2"/>
            <a:r>
              <a:t>Third level</a:t>
            </a:r>
          </a:p>
          <a:p>
            <a:pPr lvl="3"/>
            <a:r>
              <a:t>Fourth level</a:t>
            </a:r>
          </a:p>
          <a:p>
            <a:pPr lvl="4"/>
            <a:r>
              <a:t>Fifth level</a:t>
            </a:r>
          </a:p>
        </p:txBody>
      </p:sp>
      <p:sp>
        <p:nvSpPr>
          <p:cNvPr id="4" name="Content Placeholder 3"/>
          <p:cNvSpPr>
            <a:spLocks noGrp="1"/>
          </p:cNvSpPr>
          <p:nvPr>
            <p:ph sz="half" idx="2"/>
          </p:nvPr>
        </p:nvSpPr>
        <p:spPr>
          <a:xfrm>
            <a:off x="6172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t>Click to edit Master text styles</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p:txBody>
          <a:bodyPr/>
          <a:lstStyle/>
          <a:p>
            <a:fld id="{F12952B5-7A2F-4CC8-B7CE-9234E21C2837}" type="datetime1">
              <a:rPr lang="en-US"/>
              <a:t>3/7/2023</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8788045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1248" y="1681851"/>
            <a:ext cx="5156200" cy="731520"/>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4" name="Content Placeholder 3"/>
          <p:cNvSpPr>
            <a:spLocks noGrp="1"/>
          </p:cNvSpPr>
          <p:nvPr>
            <p:ph sz="half" idx="2"/>
          </p:nvPr>
        </p:nvSpPr>
        <p:spPr>
          <a:xfrm>
            <a:off x="841248" y="2507550"/>
            <a:ext cx="5156200"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t>Click to edit Master text styles</a:t>
            </a:r>
          </a:p>
          <a:p>
            <a:pPr lvl="1"/>
            <a:r>
              <a:t>Second level</a:t>
            </a:r>
          </a:p>
          <a:p>
            <a:pPr lvl="2"/>
            <a:r>
              <a:t>Third level</a:t>
            </a:r>
          </a:p>
          <a:p>
            <a:pPr lvl="3"/>
            <a:r>
              <a:t>Fourth level</a:t>
            </a:r>
          </a:p>
          <a:p>
            <a:pPr lvl="4"/>
            <a:r>
              <a:t>Fifth level</a:t>
            </a:r>
          </a:p>
        </p:txBody>
      </p:sp>
      <p:sp>
        <p:nvSpPr>
          <p:cNvPr id="5" name="Text Placeholder 4"/>
          <p:cNvSpPr>
            <a:spLocks noGrp="1"/>
          </p:cNvSpPr>
          <p:nvPr>
            <p:ph type="body" sz="quarter" idx="3"/>
          </p:nvPr>
        </p:nvSpPr>
        <p:spPr>
          <a:xfrm>
            <a:off x="6215064" y="1681851"/>
            <a:ext cx="5157787"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Click to edit Master text styles</a:t>
            </a:r>
          </a:p>
        </p:txBody>
      </p:sp>
      <p:sp>
        <p:nvSpPr>
          <p:cNvPr id="6" name="Content Placeholder 5"/>
          <p:cNvSpPr>
            <a:spLocks noGrp="1"/>
          </p:cNvSpPr>
          <p:nvPr>
            <p:ph sz="quarter" idx="4"/>
          </p:nvPr>
        </p:nvSpPr>
        <p:spPr>
          <a:xfrm>
            <a:off x="6215064" y="2507550"/>
            <a:ext cx="5157787"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t>Click to edit Master text styles</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p:txBody>
          <a:bodyPr/>
          <a:lstStyle/>
          <a:p>
            <a:fld id="{CE1DA07A-9201-4B4B-BAF2-015AFA30F520}" type="datetime1">
              <a:rPr lang="en-US"/>
              <a:t>3/7/2023</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4FAB73BC-B049-4115-A692-8D63A059BFB8}" type="slidenum">
              <a:rPr/>
              <a:t>‹#›</a:t>
            </a:fld>
            <a:endParaRPr dirty="0"/>
          </a:p>
        </p:txBody>
      </p:sp>
      <p:sp>
        <p:nvSpPr>
          <p:cNvPr id="10" name="Title 9"/>
          <p:cNvSpPr>
            <a:spLocks noGrp="1"/>
          </p:cNvSpPr>
          <p:nvPr>
            <p:ph type="title"/>
          </p:nvPr>
        </p:nvSpPr>
        <p:spPr/>
        <p:txBody>
          <a:bodyPr/>
          <a:lstStyle/>
          <a:p>
            <a:r>
              <a:t>Click to edit Master title style</a:t>
            </a:r>
          </a:p>
        </p:txBody>
      </p:sp>
    </p:spTree>
    <p:extLst>
      <p:ext uri="{BB962C8B-B14F-4D97-AF65-F5344CB8AC3E}">
        <p14:creationId xmlns:p14="http://schemas.microsoft.com/office/powerpoint/2010/main" val="26599647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t>3/7/2023</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4FAB73BC-B049-4115-A692-8D63A059BFB8}" type="slidenum">
              <a:rPr/>
              <a:t>‹#›</a:t>
            </a:fld>
            <a:endParaRPr dirty="0"/>
          </a:p>
        </p:txBody>
      </p:sp>
      <p:sp>
        <p:nvSpPr>
          <p:cNvPr id="6" name="Title 5"/>
          <p:cNvSpPr>
            <a:spLocks noGrp="1"/>
          </p:cNvSpPr>
          <p:nvPr>
            <p:ph type="title"/>
          </p:nvPr>
        </p:nvSpPr>
        <p:spPr/>
        <p:txBody>
          <a:bodyPr/>
          <a:lstStyle/>
          <a:p>
            <a:r>
              <a:t>Click to edit Master title style</a:t>
            </a:r>
          </a:p>
        </p:txBody>
      </p:sp>
    </p:spTree>
    <p:extLst>
      <p:ext uri="{BB962C8B-B14F-4D97-AF65-F5344CB8AC3E}">
        <p14:creationId xmlns:p14="http://schemas.microsoft.com/office/powerpoint/2010/main" val="1719621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32711519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a:t>3/7/2023</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7892345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t>Click to edit Master title style</a:t>
            </a:r>
          </a:p>
        </p:txBody>
      </p:sp>
      <p:sp>
        <p:nvSpPr>
          <p:cNvPr id="3" name="Content Placeholder 2"/>
          <p:cNvSpPr>
            <a:spLocks noGrp="1"/>
          </p:cNvSpPr>
          <p:nvPr>
            <p:ph idx="1"/>
          </p:nvPr>
        </p:nvSpPr>
        <p:spPr>
          <a:xfrm>
            <a:off x="5181600" y="990600"/>
            <a:ext cx="6039484"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t>Click to edit Master text styles</a:t>
            </a:r>
          </a:p>
          <a:p>
            <a:pPr lvl="1"/>
            <a:r>
              <a:t>Second level</a:t>
            </a:r>
          </a:p>
          <a:p>
            <a:pPr lvl="2"/>
            <a:r>
              <a:t>Third level</a:t>
            </a:r>
          </a:p>
          <a:p>
            <a:pPr lvl="3"/>
            <a:r>
              <a:t>Fourth level</a:t>
            </a:r>
          </a:p>
          <a:p>
            <a:pPr lvl="4"/>
            <a:r>
              <a:t>Fifth level</a:t>
            </a:r>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a:t>3/7/2023</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0515042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t>Click to edit Master title style</a:t>
            </a:r>
          </a:p>
        </p:txBody>
      </p:sp>
      <p:sp>
        <p:nvSpPr>
          <p:cNvPr id="3" name="Picture Placeholder 2"/>
          <p:cNvSpPr>
            <a:spLocks noGrp="1"/>
          </p:cNvSpPr>
          <p:nvPr>
            <p:ph type="pic" idx="1"/>
          </p:nvPr>
        </p:nvSpPr>
        <p:spPr>
          <a:xfrm>
            <a:off x="5181600" y="990600"/>
            <a:ext cx="6041136"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dirty="0"/>
              <a:t>Click icon to add picture</a:t>
            </a:r>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a:t>3/7/2023</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649008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Vertical Text Placeholder 2"/>
          <p:cNvSpPr>
            <a:spLocks noGrp="1"/>
          </p:cNvSpPr>
          <p:nvPr>
            <p:ph type="body" orient="vert" idx="1"/>
          </p:nvPr>
        </p:nvSpPr>
        <p:spPr/>
        <p:txBody>
          <a:bodyPr vert="eaVert"/>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5F4E5243-F52A-4D37-9694-EB26C6C31910}" type="datetime1">
              <a:rPr lang="en-US"/>
              <a:t>3/7/2023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3284264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t>Click to edit Master title style</a:t>
            </a:r>
          </a:p>
        </p:txBody>
      </p:sp>
      <p:sp>
        <p:nvSpPr>
          <p:cNvPr id="3" name="Vertical Text Placeholder 2"/>
          <p:cNvSpPr>
            <a:spLocks noGrp="1"/>
          </p:cNvSpPr>
          <p:nvPr>
            <p:ph type="body" orient="vert" idx="1"/>
          </p:nvPr>
        </p:nvSpPr>
        <p:spPr>
          <a:xfrm>
            <a:off x="838200" y="274638"/>
            <a:ext cx="7734300" cy="5897562"/>
          </a:xfrm>
        </p:spPr>
        <p:txBody>
          <a:bodyPr vert="eaVert"/>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3A77B6E1-634A-48DC-9E8B-D894023267EF}" type="datetime1">
              <a:rPr lang="en-US"/>
              <a:t>3/7/2023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80441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4050549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272016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225507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76958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dirty="0"/>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2272061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dirty="0">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3/7/2023</a:t>
            </a:fld>
            <a:endParaRPr lang="en-US" dirty="0"/>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dirty="0"/>
          </a:p>
        </p:txBody>
      </p:sp>
    </p:spTree>
    <p:extLst>
      <p:ext uri="{BB962C8B-B14F-4D97-AF65-F5344CB8AC3E}">
        <p14:creationId xmlns:p14="http://schemas.microsoft.com/office/powerpoint/2010/main" val="167298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3/7/2023</a:t>
            </a:fld>
            <a:endParaRPr lang="en-US" dirty="0"/>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dirty="0"/>
          </a:p>
        </p:txBody>
      </p:sp>
    </p:spTree>
    <p:extLst>
      <p:ext uri="{BB962C8B-B14F-4D97-AF65-F5344CB8AC3E}">
        <p14:creationId xmlns:p14="http://schemas.microsoft.com/office/powerpoint/2010/main" val="1645357790"/>
      </p:ext>
    </p:extLst>
  </p:cSld>
  <p:clrMap bg1="lt1" tx1="dk1" bg2="lt2" tx2="dk2" accent1="accent1" accent2="accent2" accent3="accent3" accent4="accent4" accent5="accent5" accent6="accent6" hlink="hlink" folHlink="folHlink"/>
  <p:sldLayoutIdLst>
    <p:sldLayoutId id="2147483750" r:id="rId1"/>
    <p:sldLayoutId id="2147483749" r:id="rId2"/>
    <p:sldLayoutId id="2147483748" r:id="rId3"/>
    <p:sldLayoutId id="2147483747" r:id="rId4"/>
    <p:sldLayoutId id="2147483746" r:id="rId5"/>
    <p:sldLayoutId id="2147483745" r:id="rId6"/>
    <p:sldLayoutId id="2147483744" r:id="rId7"/>
    <p:sldLayoutId id="2147483743" r:id="rId8"/>
    <p:sldLayoutId id="2147483742" r:id="rId9"/>
    <p:sldLayoutId id="2147483741" r:id="rId10"/>
    <p:sldLayoutId id="2147483739" r:id="rId11"/>
    <p:sldLayoutId id="2147483740"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C04E684-10F4-4CC3-A0B9-F03AA7BE37CF}" type="datetimeFigureOut">
              <a:rPr lang="en-US" smtClean="0"/>
              <a:t>3/7/2023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1845F5A-061D-4825-9AE9-D7794091C6CF}" type="slidenum">
              <a:rPr lang="en-US" smtClean="0"/>
              <a:t>‹#›</a:t>
            </a:fld>
            <a:endParaRPr lang="en-US" dirty="0"/>
          </a:p>
        </p:txBody>
      </p:sp>
    </p:spTree>
    <p:extLst>
      <p:ext uri="{BB962C8B-B14F-4D97-AF65-F5344CB8AC3E}">
        <p14:creationId xmlns:p14="http://schemas.microsoft.com/office/powerpoint/2010/main" val="256599715"/>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t>Click to edit Master title style</a:t>
            </a:r>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a:t>3/7/2023</a:t>
            </a:fld>
            <a:endParaRP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a:t>‹#›</a:t>
            </a:fld>
            <a:endParaRPr dirty="0"/>
          </a:p>
        </p:txBody>
      </p:sp>
    </p:spTree>
    <p:extLst>
      <p:ext uri="{BB962C8B-B14F-4D97-AF65-F5344CB8AC3E}">
        <p14:creationId xmlns:p14="http://schemas.microsoft.com/office/powerpoint/2010/main" val="4123495557"/>
      </p:ext>
    </p:extLst>
  </p:cSld>
  <p:clrMap bg1="dk1" tx1="lt1" bg2="dk2" tx2="lt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SzPct val="80000"/>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80000"/>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0.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0.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9.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igsaw puzzles in plastic figures">
            <a:extLst>
              <a:ext uri="{FF2B5EF4-FFF2-40B4-BE49-F238E27FC236}">
                <a16:creationId xmlns:a16="http://schemas.microsoft.com/office/drawing/2014/main" id="{953BBCFB-59C7-4DEB-E141-46D799C2F9C0}"/>
              </a:ext>
            </a:extLst>
          </p:cNvPr>
          <p:cNvPicPr>
            <a:picLocks noChangeAspect="1"/>
          </p:cNvPicPr>
          <p:nvPr/>
        </p:nvPicPr>
        <p:blipFill rotWithShape="1">
          <a:blip r:embed="rId2">
            <a:duotone>
              <a:schemeClr val="accent2">
                <a:shade val="45000"/>
                <a:satMod val="135000"/>
              </a:schemeClr>
              <a:prstClr val="white"/>
            </a:duotone>
            <a:alphaModFix amt="40000"/>
          </a:blip>
          <a:srcRect t="9386" b="9386"/>
          <a:stretch/>
        </p:blipFill>
        <p:spPr>
          <a:xfrm>
            <a:off x="20" y="10"/>
            <a:ext cx="12191980" cy="6857990"/>
          </a:xfrm>
          <a:prstGeom prst="rect">
            <a:avLst/>
          </a:prstGeom>
        </p:spPr>
      </p:pic>
      <p:sp>
        <p:nvSpPr>
          <p:cNvPr id="2" name="Title 1">
            <a:extLst>
              <a:ext uri="{FF2B5EF4-FFF2-40B4-BE49-F238E27FC236}">
                <a16:creationId xmlns:a16="http://schemas.microsoft.com/office/drawing/2014/main" id="{901C014D-37EE-4065-276B-60265015B759}"/>
              </a:ext>
            </a:extLst>
          </p:cNvPr>
          <p:cNvSpPr>
            <a:spLocks noGrp="1"/>
          </p:cNvSpPr>
          <p:nvPr>
            <p:ph type="ctrTitle"/>
          </p:nvPr>
        </p:nvSpPr>
        <p:spPr>
          <a:xfrm>
            <a:off x="1600200" y="2386744"/>
            <a:ext cx="8991600" cy="1645920"/>
          </a:xfrm>
          <a:solidFill>
            <a:srgbClr val="FFFFFF"/>
          </a:solidFill>
        </p:spPr>
        <p:txBody>
          <a:bodyPr>
            <a:normAutofit/>
          </a:bodyPr>
          <a:lstStyle/>
          <a:p>
            <a:r>
              <a:rPr lang="en-US" dirty="0"/>
              <a:t>Chittenden County Homeless Alliance</a:t>
            </a:r>
          </a:p>
        </p:txBody>
      </p:sp>
      <p:sp>
        <p:nvSpPr>
          <p:cNvPr id="3" name="Subtitle 2">
            <a:extLst>
              <a:ext uri="{FF2B5EF4-FFF2-40B4-BE49-F238E27FC236}">
                <a16:creationId xmlns:a16="http://schemas.microsoft.com/office/drawing/2014/main" id="{A04EFE54-6D3C-D17F-793D-110CB408A419}"/>
              </a:ext>
            </a:extLst>
          </p:cNvPr>
          <p:cNvSpPr>
            <a:spLocks noGrp="1"/>
          </p:cNvSpPr>
          <p:nvPr>
            <p:ph type="subTitle" idx="1"/>
          </p:nvPr>
        </p:nvSpPr>
        <p:spPr>
          <a:xfrm>
            <a:off x="2695194" y="4352544"/>
            <a:ext cx="6801612" cy="1239894"/>
          </a:xfrm>
        </p:spPr>
        <p:txBody>
          <a:bodyPr>
            <a:normAutofit/>
          </a:bodyPr>
          <a:lstStyle/>
          <a:p>
            <a:r>
              <a:rPr lang="en-US" sz="2800" dirty="0">
                <a:solidFill>
                  <a:schemeClr val="bg1"/>
                </a:solidFill>
              </a:rPr>
              <a:t>Strategic Planning Process 2022 - 2023</a:t>
            </a:r>
          </a:p>
        </p:txBody>
      </p:sp>
    </p:spTree>
    <p:extLst>
      <p:ext uri="{BB962C8B-B14F-4D97-AF65-F5344CB8AC3E}">
        <p14:creationId xmlns:p14="http://schemas.microsoft.com/office/powerpoint/2010/main" val="104037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127744-CCD4-A258-44E2-B189644CA242}"/>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dirty="0">
                <a:solidFill>
                  <a:srgbClr val="FFFFFF"/>
                </a:solidFill>
              </a:rPr>
              <a:t>Where Did Prior Planning Point us?</a:t>
            </a:r>
          </a:p>
        </p:txBody>
      </p:sp>
      <p:sp>
        <p:nvSpPr>
          <p:cNvPr id="3" name="Content Placeholder 2">
            <a:extLst>
              <a:ext uri="{FF2B5EF4-FFF2-40B4-BE49-F238E27FC236}">
                <a16:creationId xmlns:a16="http://schemas.microsoft.com/office/drawing/2014/main" id="{1AB7B81E-F3C1-8BDC-C18B-824DDDF1F7E7}"/>
              </a:ext>
            </a:extLst>
          </p:cNvPr>
          <p:cNvSpPr>
            <a:spLocks noGrp="1"/>
          </p:cNvSpPr>
          <p:nvPr>
            <p:ph idx="1"/>
          </p:nvPr>
        </p:nvSpPr>
        <p:spPr>
          <a:xfrm>
            <a:off x="1316984" y="1283546"/>
            <a:ext cx="5715917" cy="3914063"/>
          </a:xfrm>
        </p:spPr>
        <p:txBody>
          <a:bodyPr anchor="ctr">
            <a:normAutofit/>
          </a:bodyPr>
          <a:lstStyle/>
          <a:p>
            <a:r>
              <a:rPr lang="en-US" dirty="0">
                <a:solidFill>
                  <a:srgbClr val="404040"/>
                </a:solidFill>
              </a:rPr>
              <a:t>Although there were dozens of recommendations among the plans – requiring small, medium and significant effort - they all could be categorized in one of more of six themes:</a:t>
            </a:r>
          </a:p>
          <a:p>
            <a:pPr lvl="2"/>
            <a:r>
              <a:rPr lang="en-US" dirty="0">
                <a:solidFill>
                  <a:srgbClr val="404040"/>
                </a:solidFill>
              </a:rPr>
              <a:t>Organizational Development</a:t>
            </a:r>
          </a:p>
          <a:p>
            <a:pPr lvl="2"/>
            <a:r>
              <a:rPr lang="en-US" dirty="0">
                <a:solidFill>
                  <a:srgbClr val="404040"/>
                </a:solidFill>
              </a:rPr>
              <a:t>Data and Evaluation</a:t>
            </a:r>
          </a:p>
          <a:p>
            <a:pPr lvl="2"/>
            <a:r>
              <a:rPr lang="en-US" dirty="0">
                <a:solidFill>
                  <a:srgbClr val="404040"/>
                </a:solidFill>
              </a:rPr>
              <a:t>Regulatory</a:t>
            </a:r>
          </a:p>
          <a:p>
            <a:pPr lvl="2"/>
            <a:r>
              <a:rPr lang="en-US" dirty="0">
                <a:solidFill>
                  <a:srgbClr val="404040"/>
                </a:solidFill>
              </a:rPr>
              <a:t>Education and Advocacy</a:t>
            </a:r>
          </a:p>
          <a:p>
            <a:pPr lvl="2"/>
            <a:r>
              <a:rPr lang="en-US" dirty="0">
                <a:solidFill>
                  <a:srgbClr val="404040"/>
                </a:solidFill>
              </a:rPr>
              <a:t>Collaborative Action</a:t>
            </a:r>
          </a:p>
          <a:p>
            <a:pPr lvl="2"/>
            <a:r>
              <a:rPr lang="en-US" dirty="0">
                <a:solidFill>
                  <a:srgbClr val="404040"/>
                </a:solidFill>
              </a:rPr>
              <a:t>Diversity and Inclusion</a:t>
            </a:r>
          </a:p>
        </p:txBody>
      </p:sp>
    </p:spTree>
    <p:extLst>
      <p:ext uri="{BB962C8B-B14F-4D97-AF65-F5344CB8AC3E}">
        <p14:creationId xmlns:p14="http://schemas.microsoft.com/office/powerpoint/2010/main" val="133126439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747DE0-30E6-ECF6-CED3-15FC0E67349F}"/>
              </a:ext>
            </a:extLst>
          </p:cNvPr>
          <p:cNvSpPr>
            <a:spLocks noGrp="1"/>
          </p:cNvSpPr>
          <p:nvPr>
            <p:ph type="title"/>
          </p:nvPr>
        </p:nvSpPr>
        <p:spPr>
          <a:xfrm>
            <a:off x="640080" y="2530227"/>
            <a:ext cx="3401568" cy="1495794"/>
          </a:xfrm>
          <a:noFill/>
          <a:ln>
            <a:solidFill>
              <a:srgbClr val="FFFFFF"/>
            </a:solidFill>
          </a:ln>
        </p:spPr>
        <p:txBody>
          <a:bodyPr>
            <a:normAutofit fontScale="90000"/>
          </a:bodyPr>
          <a:lstStyle/>
          <a:p>
            <a:r>
              <a:rPr lang="en-US" sz="1300" dirty="0">
                <a:solidFill>
                  <a:srgbClr val="FFFFFF"/>
                </a:solidFill>
              </a:rPr>
              <a:t>What Did We Intend to do:</a:t>
            </a:r>
            <a:br>
              <a:rPr lang="en-US" sz="1300" dirty="0">
                <a:solidFill>
                  <a:srgbClr val="FFFFFF"/>
                </a:solidFill>
              </a:rPr>
            </a:br>
            <a:br>
              <a:rPr lang="en-US" sz="1300" dirty="0">
                <a:solidFill>
                  <a:srgbClr val="FFFFFF"/>
                </a:solidFill>
              </a:rPr>
            </a:br>
            <a:r>
              <a:rPr lang="en-US" sz="2000" dirty="0">
                <a:solidFill>
                  <a:srgbClr val="FFFFFF"/>
                </a:solidFill>
              </a:rPr>
              <a:t>Organization Development</a:t>
            </a:r>
            <a:br>
              <a:rPr lang="en-US" sz="2000" dirty="0">
                <a:solidFill>
                  <a:srgbClr val="FFFFFF"/>
                </a:solidFill>
              </a:rPr>
            </a:br>
            <a:endParaRPr lang="en-US" sz="2000" dirty="0">
              <a:solidFill>
                <a:srgbClr val="FFFFFF"/>
              </a:solidFill>
            </a:endParaRPr>
          </a:p>
        </p:txBody>
      </p:sp>
      <p:sp useBgFill="1">
        <p:nvSpPr>
          <p:cNvPr id="18" name="Rectangle 17">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2" name="Content Placeholder 2">
            <a:extLst>
              <a:ext uri="{FF2B5EF4-FFF2-40B4-BE49-F238E27FC236}">
                <a16:creationId xmlns:a16="http://schemas.microsoft.com/office/drawing/2014/main" id="{6F18A42B-5B4A-7B4A-92D8-7F59F9BF9E3D}"/>
              </a:ext>
            </a:extLst>
          </p:cNvPr>
          <p:cNvGraphicFramePr>
            <a:graphicFrameLocks noGrp="1"/>
          </p:cNvGraphicFramePr>
          <p:nvPr>
            <p:ph idx="1"/>
            <p:extLst>
              <p:ext uri="{D42A27DB-BD31-4B8C-83A1-F6EECF244321}">
                <p14:modId xmlns:p14="http://schemas.microsoft.com/office/powerpoint/2010/main" val="2862645763"/>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646635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85A8D-3697-E6D5-9181-69D4A3BFFED2}"/>
              </a:ext>
            </a:extLst>
          </p:cNvPr>
          <p:cNvSpPr>
            <a:spLocks noGrp="1"/>
          </p:cNvSpPr>
          <p:nvPr>
            <p:ph type="title"/>
          </p:nvPr>
        </p:nvSpPr>
        <p:spPr>
          <a:xfrm>
            <a:off x="795436" y="2197646"/>
            <a:ext cx="4486656" cy="1141497"/>
          </a:xfrm>
          <a:solidFill>
            <a:schemeClr val="tx2">
              <a:lumMod val="60000"/>
              <a:lumOff val="40000"/>
              <a:alpha val="15000"/>
            </a:schemeClr>
          </a:solidFill>
          <a:ln>
            <a:solidFill>
              <a:schemeClr val="bg1"/>
            </a:solidFill>
          </a:ln>
        </p:spPr>
        <p:txBody>
          <a:bodyPr vert="horz" wrap="square" lIns="182880" tIns="182880" rIns="182880" bIns="182880" rtlCol="0" anchor="ctr">
            <a:normAutofit fontScale="90000"/>
          </a:bodyPr>
          <a:lstStyle/>
          <a:p>
            <a:r>
              <a:rPr lang="en-US" sz="1200" dirty="0">
                <a:solidFill>
                  <a:schemeClr val="bg1"/>
                </a:solidFill>
              </a:rPr>
              <a:t>What did we intend to do:</a:t>
            </a:r>
            <a:br>
              <a:rPr lang="en-US" sz="1200" dirty="0">
                <a:solidFill>
                  <a:schemeClr val="bg1"/>
                </a:solidFill>
              </a:rPr>
            </a:br>
            <a:br>
              <a:rPr lang="en-US" sz="1200" dirty="0">
                <a:solidFill>
                  <a:schemeClr val="bg1"/>
                </a:solidFill>
              </a:rPr>
            </a:br>
            <a:r>
              <a:rPr lang="en-US" sz="2000" dirty="0">
                <a:solidFill>
                  <a:schemeClr val="bg1"/>
                </a:solidFill>
              </a:rPr>
              <a:t>Data and Evaluation</a:t>
            </a:r>
            <a:br>
              <a:rPr lang="en-US" sz="2000" dirty="0">
                <a:solidFill>
                  <a:schemeClr val="bg1"/>
                </a:solidFill>
              </a:rPr>
            </a:br>
            <a:endParaRPr lang="en-US" sz="2000" dirty="0">
              <a:solidFill>
                <a:schemeClr val="bg1"/>
              </a:solidFill>
            </a:endParaRPr>
          </a:p>
        </p:txBody>
      </p:sp>
      <p:sp>
        <p:nvSpPr>
          <p:cNvPr id="9" name="Content Placeholder 8">
            <a:extLst>
              <a:ext uri="{FF2B5EF4-FFF2-40B4-BE49-F238E27FC236}">
                <a16:creationId xmlns:a16="http://schemas.microsoft.com/office/drawing/2014/main" id="{7EB76CFC-B56D-FAC5-229C-4DF42354D89F}"/>
              </a:ext>
            </a:extLst>
          </p:cNvPr>
          <p:cNvSpPr>
            <a:spLocks noGrp="1"/>
          </p:cNvSpPr>
          <p:nvPr>
            <p:ph idx="1"/>
          </p:nvPr>
        </p:nvSpPr>
        <p:spPr>
          <a:xfrm>
            <a:off x="6702725" y="804672"/>
            <a:ext cx="4849195" cy="5248656"/>
          </a:xfrm>
        </p:spPr>
        <p:txBody>
          <a:bodyPr/>
          <a:lstStyle/>
          <a:p>
            <a:endParaRPr lang="en-US" dirty="0"/>
          </a:p>
        </p:txBody>
      </p:sp>
      <p:graphicFrame>
        <p:nvGraphicFramePr>
          <p:cNvPr id="7" name="Content Placeholder 2">
            <a:extLst>
              <a:ext uri="{FF2B5EF4-FFF2-40B4-BE49-F238E27FC236}">
                <a16:creationId xmlns:a16="http://schemas.microsoft.com/office/drawing/2014/main" id="{AAA92063-3BDA-E04E-C5D1-83187617F4B1}"/>
              </a:ext>
            </a:extLst>
          </p:cNvPr>
          <p:cNvGraphicFramePr/>
          <p:nvPr>
            <p:extLst>
              <p:ext uri="{D42A27DB-BD31-4B8C-83A1-F6EECF244321}">
                <p14:modId xmlns:p14="http://schemas.microsoft.com/office/powerpoint/2010/main" val="4239854905"/>
              </p:ext>
            </p:extLst>
          </p:nvPr>
        </p:nvGraphicFramePr>
        <p:xfrm>
          <a:off x="6814868" y="804672"/>
          <a:ext cx="4737052" cy="5248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082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84BF85-7737-3CCF-82F6-16A3633E3EB6}"/>
              </a:ext>
            </a:extLst>
          </p:cNvPr>
          <p:cNvSpPr>
            <a:spLocks noGrp="1"/>
          </p:cNvSpPr>
          <p:nvPr>
            <p:ph type="title"/>
          </p:nvPr>
        </p:nvSpPr>
        <p:spPr>
          <a:xfrm>
            <a:off x="640080" y="2530227"/>
            <a:ext cx="3401568" cy="1495794"/>
          </a:xfrm>
          <a:noFill/>
          <a:ln>
            <a:solidFill>
              <a:srgbClr val="FFFFFF"/>
            </a:solidFill>
          </a:ln>
        </p:spPr>
        <p:txBody>
          <a:bodyPr vert="horz" lIns="182880" tIns="182880" rIns="182880" bIns="182880" rtlCol="0" anchor="ctr">
            <a:normAutofit/>
          </a:bodyPr>
          <a:lstStyle/>
          <a:p>
            <a:r>
              <a:rPr lang="en-US" sz="1300" dirty="0">
                <a:solidFill>
                  <a:srgbClr val="FFFFFF"/>
                </a:solidFill>
              </a:rPr>
              <a:t>What Did We intend to do: </a:t>
            </a:r>
            <a:br>
              <a:rPr lang="en-US" sz="1300" dirty="0">
                <a:solidFill>
                  <a:srgbClr val="FFFFFF"/>
                </a:solidFill>
              </a:rPr>
            </a:br>
            <a:br>
              <a:rPr lang="en-US" sz="1300" dirty="0">
                <a:solidFill>
                  <a:srgbClr val="FFFFFF"/>
                </a:solidFill>
              </a:rPr>
            </a:br>
            <a:r>
              <a:rPr lang="en-US" sz="1800" dirty="0">
                <a:solidFill>
                  <a:srgbClr val="FFFFFF"/>
                </a:solidFill>
              </a:rPr>
              <a:t>Regulatory</a:t>
            </a:r>
            <a:br>
              <a:rPr lang="en-US" sz="1800" dirty="0">
                <a:solidFill>
                  <a:srgbClr val="FFFFFF"/>
                </a:solidFill>
              </a:rPr>
            </a:br>
            <a:endParaRPr lang="en-US" sz="1800" dirty="0">
              <a:solidFill>
                <a:srgbClr val="FFFFFF"/>
              </a:solidFill>
            </a:endParaRPr>
          </a:p>
        </p:txBody>
      </p:sp>
      <p:sp useBgFill="1">
        <p:nvSpPr>
          <p:cNvPr id="13" name="Rectangle 12">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Content Placeholder 4">
            <a:extLst>
              <a:ext uri="{FF2B5EF4-FFF2-40B4-BE49-F238E27FC236}">
                <a16:creationId xmlns:a16="http://schemas.microsoft.com/office/drawing/2014/main" id="{EB4B369C-DA9A-14D1-C0B9-A3965FFF6CA9}"/>
              </a:ext>
            </a:extLst>
          </p:cNvPr>
          <p:cNvGraphicFramePr>
            <a:graphicFrameLocks noGrp="1"/>
          </p:cNvGraphicFramePr>
          <p:nvPr>
            <p:ph idx="1"/>
            <p:extLst>
              <p:ext uri="{D42A27DB-BD31-4B8C-83A1-F6EECF244321}">
                <p14:modId xmlns:p14="http://schemas.microsoft.com/office/powerpoint/2010/main" val="1020576034"/>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617059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87E4CF4-B464-4A12-B2C4-F5F5DFF5C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6D008D8-A04D-6644-3C11-195EA949746D}"/>
              </a:ext>
            </a:extLst>
          </p:cNvPr>
          <p:cNvSpPr>
            <a:spLocks noGrp="1"/>
          </p:cNvSpPr>
          <p:nvPr>
            <p:ph type="title"/>
          </p:nvPr>
        </p:nvSpPr>
        <p:spPr>
          <a:xfrm>
            <a:off x="715471" y="2681103"/>
            <a:ext cx="3063240" cy="1495794"/>
          </a:xfrm>
          <a:noFill/>
          <a:ln>
            <a:solidFill>
              <a:srgbClr val="FFFFFF"/>
            </a:solidFill>
          </a:ln>
        </p:spPr>
        <p:txBody>
          <a:bodyPr vert="horz" lIns="182880" tIns="182880" rIns="182880" bIns="182880" rtlCol="0" anchor="ctr">
            <a:normAutofit fontScale="90000"/>
          </a:bodyPr>
          <a:lstStyle/>
          <a:p>
            <a:r>
              <a:rPr lang="en-US" sz="1200" dirty="0">
                <a:solidFill>
                  <a:srgbClr val="FFFFFF"/>
                </a:solidFill>
              </a:rPr>
              <a:t>What did we Intend to Do: </a:t>
            </a:r>
            <a:br>
              <a:rPr lang="en-US" sz="1200" dirty="0">
                <a:solidFill>
                  <a:srgbClr val="FFFFFF"/>
                </a:solidFill>
              </a:rPr>
            </a:br>
            <a:br>
              <a:rPr lang="en-US" sz="1200" dirty="0">
                <a:solidFill>
                  <a:srgbClr val="FFFFFF"/>
                </a:solidFill>
              </a:rPr>
            </a:br>
            <a:r>
              <a:rPr lang="en-US" sz="2000" dirty="0">
                <a:solidFill>
                  <a:srgbClr val="FFFFFF"/>
                </a:solidFill>
              </a:rPr>
              <a:t>Communication and Advocacy</a:t>
            </a:r>
            <a:br>
              <a:rPr lang="en-US" sz="2000" dirty="0">
                <a:solidFill>
                  <a:srgbClr val="FFFFFF"/>
                </a:solidFill>
              </a:rPr>
            </a:br>
            <a:endParaRPr lang="en-US" sz="2000" dirty="0">
              <a:solidFill>
                <a:srgbClr val="FFFFFF"/>
              </a:solidFill>
            </a:endParaRPr>
          </a:p>
        </p:txBody>
      </p:sp>
      <p:sp>
        <p:nvSpPr>
          <p:cNvPr id="11" name="Rectangle 10">
            <a:extLst>
              <a:ext uri="{FF2B5EF4-FFF2-40B4-BE49-F238E27FC236}">
                <a16:creationId xmlns:a16="http://schemas.microsoft.com/office/drawing/2014/main" id="{AEEBCE4F-713D-46E4-AF4A-F7B083C4ED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7851551C-C7A7-4E19-9C80-67B8A77D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EA502656-DD29-B2E7-96ED-31EA8B2FF909}"/>
              </a:ext>
            </a:extLst>
          </p:cNvPr>
          <p:cNvGraphicFramePr>
            <a:graphicFrameLocks noGrp="1"/>
          </p:cNvGraphicFramePr>
          <p:nvPr>
            <p:ph idx="1"/>
            <p:extLst>
              <p:ext uri="{D42A27DB-BD31-4B8C-83A1-F6EECF244321}">
                <p14:modId xmlns:p14="http://schemas.microsoft.com/office/powerpoint/2010/main" val="1666311118"/>
              </p:ext>
            </p:extLst>
          </p:nvPr>
        </p:nvGraphicFramePr>
        <p:xfrm>
          <a:off x="5006975" y="1447800"/>
          <a:ext cx="5888038" cy="3965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620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7D9CAE-6CF7-D372-6A56-CE192FFE9657}"/>
              </a:ext>
            </a:extLst>
          </p:cNvPr>
          <p:cNvSpPr>
            <a:spLocks noGrp="1"/>
          </p:cNvSpPr>
          <p:nvPr>
            <p:ph type="title"/>
          </p:nvPr>
        </p:nvSpPr>
        <p:spPr>
          <a:xfrm>
            <a:off x="640080" y="2530227"/>
            <a:ext cx="3401568" cy="1495794"/>
          </a:xfrm>
          <a:noFill/>
          <a:ln>
            <a:solidFill>
              <a:srgbClr val="FFFFFF"/>
            </a:solidFill>
          </a:ln>
        </p:spPr>
        <p:txBody>
          <a:bodyPr vert="horz" lIns="182880" tIns="182880" rIns="182880" bIns="182880" rtlCol="0" anchor="ctr">
            <a:normAutofit/>
          </a:bodyPr>
          <a:lstStyle/>
          <a:p>
            <a:r>
              <a:rPr lang="en-US" sz="1300" dirty="0">
                <a:solidFill>
                  <a:srgbClr val="FFFFFF"/>
                </a:solidFill>
              </a:rPr>
              <a:t>What did we intend to do? </a:t>
            </a:r>
            <a:br>
              <a:rPr lang="en-US" sz="1300" dirty="0">
                <a:solidFill>
                  <a:srgbClr val="FFFFFF"/>
                </a:solidFill>
              </a:rPr>
            </a:br>
            <a:br>
              <a:rPr lang="en-US" sz="1300" dirty="0">
                <a:solidFill>
                  <a:srgbClr val="FFFFFF"/>
                </a:solidFill>
              </a:rPr>
            </a:br>
            <a:r>
              <a:rPr lang="en-US" sz="2000" dirty="0">
                <a:solidFill>
                  <a:srgbClr val="FFFFFF"/>
                </a:solidFill>
              </a:rPr>
              <a:t>Collaborative Actions</a:t>
            </a:r>
            <a:br>
              <a:rPr lang="en-US" sz="2000" dirty="0">
                <a:solidFill>
                  <a:srgbClr val="FFFFFF"/>
                </a:solidFill>
              </a:rPr>
            </a:br>
            <a:endParaRPr lang="en-US" sz="1200" dirty="0">
              <a:solidFill>
                <a:srgbClr val="FFFFFF"/>
              </a:solidFill>
            </a:endParaRPr>
          </a:p>
        </p:txBody>
      </p:sp>
      <p:sp useBgFill="1">
        <p:nvSpPr>
          <p:cNvPr id="11" name="Rectangle 10">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CA9E29BE-9052-BB8A-ECB8-080B2E46A612}"/>
              </a:ext>
            </a:extLst>
          </p:cNvPr>
          <p:cNvGraphicFramePr>
            <a:graphicFrameLocks noGrp="1"/>
          </p:cNvGraphicFramePr>
          <p:nvPr>
            <p:ph idx="1"/>
            <p:extLst>
              <p:ext uri="{D42A27DB-BD31-4B8C-83A1-F6EECF244321}">
                <p14:modId xmlns:p14="http://schemas.microsoft.com/office/powerpoint/2010/main" val="1674360779"/>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3515900"/>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BD297-44D4-9059-6781-3910BF9DC516}"/>
              </a:ext>
            </a:extLst>
          </p:cNvPr>
          <p:cNvSpPr>
            <a:spLocks noGrp="1"/>
          </p:cNvSpPr>
          <p:nvPr>
            <p:ph type="title"/>
          </p:nvPr>
        </p:nvSpPr>
        <p:spPr>
          <a:solidFill>
            <a:schemeClr val="accent2">
              <a:lumMod val="60000"/>
              <a:lumOff val="40000"/>
            </a:schemeClr>
          </a:solidFill>
        </p:spPr>
        <p:txBody>
          <a:bodyPr>
            <a:normAutofit fontScale="90000"/>
          </a:bodyPr>
          <a:lstStyle/>
          <a:p>
            <a:r>
              <a:rPr lang="en-US" sz="1300" dirty="0"/>
              <a:t>What did we intend to Do: </a:t>
            </a:r>
            <a:br>
              <a:rPr lang="en-US" sz="1300" dirty="0"/>
            </a:br>
            <a:br>
              <a:rPr lang="en-US" sz="1300" dirty="0"/>
            </a:br>
            <a:r>
              <a:rPr lang="en-US" dirty="0"/>
              <a:t>Collaborative Actions</a:t>
            </a:r>
            <a:br>
              <a:rPr lang="en-US" dirty="0"/>
            </a:br>
            <a:endParaRPr lang="en-US" dirty="0"/>
          </a:p>
        </p:txBody>
      </p:sp>
      <p:graphicFrame>
        <p:nvGraphicFramePr>
          <p:cNvPr id="6" name="Content Placeholder 2">
            <a:extLst>
              <a:ext uri="{FF2B5EF4-FFF2-40B4-BE49-F238E27FC236}">
                <a16:creationId xmlns:a16="http://schemas.microsoft.com/office/drawing/2014/main" id="{8200CE20-CCDD-10D9-BC77-F71B6E5CBCBE}"/>
              </a:ext>
            </a:extLst>
          </p:cNvPr>
          <p:cNvGraphicFramePr>
            <a:graphicFrameLocks noGrp="1"/>
          </p:cNvGraphicFramePr>
          <p:nvPr>
            <p:ph idx="1"/>
            <p:extLst>
              <p:ext uri="{D42A27DB-BD31-4B8C-83A1-F6EECF244321}">
                <p14:modId xmlns:p14="http://schemas.microsoft.com/office/powerpoint/2010/main" val="3534373946"/>
              </p:ext>
            </p:extLst>
          </p:nvPr>
        </p:nvGraphicFramePr>
        <p:xfrm>
          <a:off x="6736080" y="804672"/>
          <a:ext cx="4815840" cy="5248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5F4EB649-6F00-3EF5-83D3-1C98B0BFDFD2}"/>
              </a:ext>
            </a:extLst>
          </p:cNvPr>
          <p:cNvSpPr>
            <a:spLocks noGrp="1"/>
          </p:cNvSpPr>
          <p:nvPr>
            <p:ph type="body" sz="half" idx="2"/>
          </p:nvPr>
        </p:nvSpPr>
        <p:spPr/>
        <p:txBody>
          <a:bodyPr>
            <a:normAutofit/>
          </a:bodyPr>
          <a:lstStyle/>
          <a:p>
            <a:r>
              <a:rPr lang="en-US" sz="2000" dirty="0"/>
              <a:t>Specific recommendations about how to improve the Coordinated Entry System</a:t>
            </a:r>
          </a:p>
        </p:txBody>
      </p:sp>
    </p:spTree>
    <p:extLst>
      <p:ext uri="{BB962C8B-B14F-4D97-AF65-F5344CB8AC3E}">
        <p14:creationId xmlns:p14="http://schemas.microsoft.com/office/powerpoint/2010/main" val="3958962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714F6-D2D0-CC3B-3641-9218C195CA69}"/>
              </a:ext>
            </a:extLst>
          </p:cNvPr>
          <p:cNvSpPr>
            <a:spLocks noGrp="1"/>
          </p:cNvSpPr>
          <p:nvPr>
            <p:ph type="title"/>
          </p:nvPr>
        </p:nvSpPr>
        <p:spPr>
          <a:solidFill>
            <a:schemeClr val="accent2">
              <a:lumMod val="60000"/>
              <a:lumOff val="40000"/>
            </a:schemeClr>
          </a:solidFill>
        </p:spPr>
        <p:txBody>
          <a:bodyPr>
            <a:normAutofit fontScale="90000"/>
          </a:bodyPr>
          <a:lstStyle/>
          <a:p>
            <a:r>
              <a:rPr lang="en-US" sz="1300" dirty="0"/>
              <a:t>What did we intend to do:</a:t>
            </a:r>
            <a:br>
              <a:rPr lang="en-US" sz="1300" dirty="0"/>
            </a:br>
            <a:br>
              <a:rPr lang="en-US" sz="1300" dirty="0"/>
            </a:br>
            <a:r>
              <a:rPr lang="en-US" sz="1300" dirty="0"/>
              <a:t> </a:t>
            </a:r>
            <a:r>
              <a:rPr lang="en-US" dirty="0"/>
              <a:t>Diversity and Inclusion</a:t>
            </a:r>
            <a:br>
              <a:rPr lang="en-US" dirty="0"/>
            </a:br>
            <a:endParaRPr lang="en-US" dirty="0"/>
          </a:p>
        </p:txBody>
      </p:sp>
      <p:graphicFrame>
        <p:nvGraphicFramePr>
          <p:cNvPr id="8" name="Content Placeholder 2">
            <a:extLst>
              <a:ext uri="{FF2B5EF4-FFF2-40B4-BE49-F238E27FC236}">
                <a16:creationId xmlns:a16="http://schemas.microsoft.com/office/drawing/2014/main" id="{0661DB3D-ABEB-938F-5CE6-16F05F2E5FD5}"/>
              </a:ext>
            </a:extLst>
          </p:cNvPr>
          <p:cNvGraphicFramePr>
            <a:graphicFrameLocks noGrp="1"/>
          </p:cNvGraphicFramePr>
          <p:nvPr>
            <p:ph idx="1"/>
            <p:extLst>
              <p:ext uri="{D42A27DB-BD31-4B8C-83A1-F6EECF244321}">
                <p14:modId xmlns:p14="http://schemas.microsoft.com/office/powerpoint/2010/main" val="3793083161"/>
              </p:ext>
            </p:extLst>
          </p:nvPr>
        </p:nvGraphicFramePr>
        <p:xfrm>
          <a:off x="6736080" y="804672"/>
          <a:ext cx="4815840" cy="5248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6673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E8AC20-F1B5-4AE6-D3B1-2343C46FAA3B}"/>
              </a:ext>
            </a:extLst>
          </p:cNvPr>
          <p:cNvSpPr>
            <a:spLocks noGrp="1"/>
          </p:cNvSpPr>
          <p:nvPr>
            <p:ph type="title"/>
          </p:nvPr>
        </p:nvSpPr>
        <p:spPr>
          <a:xfrm>
            <a:off x="1600200" y="2669557"/>
            <a:ext cx="8991600" cy="1080296"/>
          </a:xfrm>
        </p:spPr>
        <p:txBody>
          <a:bodyPr vert="horz" lIns="274320" tIns="182880" rIns="274320" bIns="182880" rtlCol="0" anchor="ctr" anchorCtr="1">
            <a:normAutofit/>
          </a:bodyPr>
          <a:lstStyle/>
          <a:p>
            <a:r>
              <a:rPr lang="en-US" dirty="0">
                <a:latin typeface="Gill Sans MT" panose="020B0502020104020203" pitchFamily="34" charset="0"/>
                <a:ea typeface="Cambria Math" panose="02040503050406030204" pitchFamily="18" charset="0"/>
                <a:cs typeface="Dreaming Outloud Pro" panose="03050502040302030504" pitchFamily="66" charset="0"/>
              </a:rPr>
              <a:t>Comment or Questions?</a:t>
            </a:r>
          </a:p>
        </p:txBody>
      </p:sp>
    </p:spTree>
    <p:extLst>
      <p:ext uri="{BB962C8B-B14F-4D97-AF65-F5344CB8AC3E}">
        <p14:creationId xmlns:p14="http://schemas.microsoft.com/office/powerpoint/2010/main" val="2399717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B308AE99-7E87-1F4B-E647-09E2D49E9911}"/>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kumimoji="0" lang="en-US" sz="3000" b="0" i="0" u="none" strike="noStrike" kern="1200" cap="all" spc="200" normalizeH="0" baseline="0" noProof="0" dirty="0">
                <a:ln>
                  <a:noFill/>
                </a:ln>
                <a:solidFill>
                  <a:srgbClr val="FFFFFF"/>
                </a:solidFill>
                <a:effectLst/>
                <a:uLnTx/>
                <a:uFillTx/>
                <a:latin typeface="Gill Sans MT" panose="020B0502020104020203"/>
                <a:ea typeface="+mj-ea"/>
                <a:cs typeface="+mj-cs"/>
              </a:rPr>
              <a:t>What we did? </a:t>
            </a:r>
            <a:endParaRPr lang="en-US" dirty="0">
              <a:solidFill>
                <a:srgbClr val="FFFFFF"/>
              </a:solidFill>
            </a:endParaRP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 name="Content Placeholder 2">
            <a:extLst>
              <a:ext uri="{FF2B5EF4-FFF2-40B4-BE49-F238E27FC236}">
                <a16:creationId xmlns:a16="http://schemas.microsoft.com/office/drawing/2014/main" id="{4D983E5D-950E-4BE3-047C-CF88ACCE480B}"/>
              </a:ext>
            </a:extLst>
          </p:cNvPr>
          <p:cNvSpPr>
            <a:spLocks noGrp="1"/>
          </p:cNvSpPr>
          <p:nvPr>
            <p:ph idx="1"/>
          </p:nvPr>
        </p:nvSpPr>
        <p:spPr>
          <a:xfrm>
            <a:off x="6259551" y="1444752"/>
            <a:ext cx="4652840" cy="3968496"/>
          </a:xfrm>
        </p:spPr>
        <p:txBody>
          <a:bodyPr anchor="ctr">
            <a:normAutofit/>
          </a:bodyPr>
          <a:lstStyle/>
          <a:p>
            <a:pPr marL="228600" marR="0" lvl="0" indent="-228600" algn="l" defTabSz="914400" rtl="0" eaLnBrk="1" fontAlgn="auto" latinLnBrk="0" hangingPunct="1">
              <a:lnSpc>
                <a:spcPct val="90000"/>
              </a:lnSpc>
              <a:spcBef>
                <a:spcPts val="1000"/>
              </a:spcBef>
              <a:spcAft>
                <a:spcPts val="0"/>
              </a:spcAft>
              <a:buClr>
                <a:srgbClr val="418AB3"/>
              </a:buClr>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endParaRPr>
          </a:p>
          <a:p>
            <a:endParaRPr lang="en-US" dirty="0">
              <a:solidFill>
                <a:srgbClr val="404040"/>
              </a:solidFill>
            </a:endParaRPr>
          </a:p>
        </p:txBody>
      </p:sp>
      <p:sp>
        <p:nvSpPr>
          <p:cNvPr id="5" name="TextBox 4">
            <a:extLst>
              <a:ext uri="{FF2B5EF4-FFF2-40B4-BE49-F238E27FC236}">
                <a16:creationId xmlns:a16="http://schemas.microsoft.com/office/drawing/2014/main" id="{A31C8384-810F-EE22-E350-1F850E53A264}"/>
              </a:ext>
            </a:extLst>
          </p:cNvPr>
          <p:cNvSpPr txBox="1"/>
          <p:nvPr/>
        </p:nvSpPr>
        <p:spPr>
          <a:xfrm>
            <a:off x="5975229" y="2732775"/>
            <a:ext cx="5292607" cy="1323439"/>
          </a:xfrm>
          <a:prstGeom prst="rect">
            <a:avLst/>
          </a:prstGeom>
          <a:noFill/>
        </p:spPr>
        <p:txBody>
          <a:bodyPr wrap="square">
            <a:spAutoFit/>
          </a:bodyPr>
          <a:lstStyle/>
          <a:p>
            <a:pPr marL="228600" marR="0" lvl="0" indent="-228600" algn="l" defTabSz="914400" rtl="0" eaLnBrk="1" fontAlgn="auto" latinLnBrk="0" hangingPunct="1">
              <a:lnSpc>
                <a:spcPct val="100000"/>
              </a:lnSpc>
              <a:spcBef>
                <a:spcPts val="1000"/>
              </a:spcBef>
              <a:spcAft>
                <a:spcPts val="0"/>
              </a:spcAft>
              <a:buClr>
                <a:srgbClr val="418AB3"/>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It is important to note that a lot of what we did was not anticipated nor was it planned.   It was in response to the Covid 19 pandemic and required an all-in community effort.</a:t>
            </a:r>
          </a:p>
        </p:txBody>
      </p:sp>
    </p:spTree>
    <p:extLst>
      <p:ext uri="{BB962C8B-B14F-4D97-AF65-F5344CB8AC3E}">
        <p14:creationId xmlns:p14="http://schemas.microsoft.com/office/powerpoint/2010/main" val="512993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A87C3-EB3B-0B3F-7610-6B2F87F17685}"/>
              </a:ext>
            </a:extLst>
          </p:cNvPr>
          <p:cNvSpPr>
            <a:spLocks noGrp="1"/>
          </p:cNvSpPr>
          <p:nvPr>
            <p:ph type="ctrTitle"/>
          </p:nvPr>
        </p:nvSpPr>
        <p:spPr>
          <a:xfrm>
            <a:off x="1600200" y="859872"/>
            <a:ext cx="8991600" cy="1645920"/>
          </a:xfrm>
        </p:spPr>
        <p:txBody>
          <a:bodyPr/>
          <a:lstStyle/>
          <a:p>
            <a:r>
              <a:rPr lang="en-US" dirty="0"/>
              <a:t>Agenda</a:t>
            </a:r>
          </a:p>
        </p:txBody>
      </p:sp>
      <p:sp>
        <p:nvSpPr>
          <p:cNvPr id="3" name="Subtitle 2">
            <a:extLst>
              <a:ext uri="{FF2B5EF4-FFF2-40B4-BE49-F238E27FC236}">
                <a16:creationId xmlns:a16="http://schemas.microsoft.com/office/drawing/2014/main" id="{C4046175-D657-B7B9-F91E-193F70843EC7}"/>
              </a:ext>
            </a:extLst>
          </p:cNvPr>
          <p:cNvSpPr>
            <a:spLocks noGrp="1"/>
          </p:cNvSpPr>
          <p:nvPr>
            <p:ph type="subTitle" idx="1"/>
          </p:nvPr>
        </p:nvSpPr>
        <p:spPr>
          <a:xfrm>
            <a:off x="2695194" y="2708693"/>
            <a:ext cx="6801612" cy="3209027"/>
          </a:xfrm>
        </p:spPr>
        <p:txBody>
          <a:bodyPr>
            <a:normAutofit/>
          </a:bodyPr>
          <a:lstStyle/>
          <a:p>
            <a:pPr algn="l"/>
            <a:endParaRPr lang="en-US" dirty="0"/>
          </a:p>
          <a:p>
            <a:pPr algn="l"/>
            <a:r>
              <a:rPr lang="en-US" dirty="0"/>
              <a:t>	Welcome and Introductions</a:t>
            </a:r>
          </a:p>
          <a:p>
            <a:pPr algn="l"/>
            <a:r>
              <a:rPr lang="en-US" dirty="0"/>
              <a:t>	Brief History of Alliance</a:t>
            </a:r>
          </a:p>
          <a:p>
            <a:pPr algn="l"/>
            <a:r>
              <a:rPr lang="en-US" dirty="0"/>
              <a:t>		Who we are</a:t>
            </a:r>
          </a:p>
          <a:p>
            <a:pPr algn="l"/>
            <a:r>
              <a:rPr lang="en-US" dirty="0"/>
              <a:t>		Where we’ve been</a:t>
            </a:r>
          </a:p>
          <a:p>
            <a:pPr algn="l"/>
            <a:r>
              <a:rPr lang="en-US" dirty="0"/>
              <a:t>	Today’s Work</a:t>
            </a:r>
          </a:p>
          <a:p>
            <a:pPr algn="l"/>
            <a:r>
              <a:rPr lang="en-US" dirty="0"/>
              <a:t>	What’s Next</a:t>
            </a:r>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164741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F3E92078-B0D1-6ED0-90DB-6E5AEACE9385}"/>
              </a:ext>
            </a:extLst>
          </p:cNvPr>
          <p:cNvSpPr>
            <a:spLocks noGrp="1"/>
          </p:cNvSpPr>
          <p:nvPr>
            <p:ph type="title"/>
          </p:nvPr>
        </p:nvSpPr>
        <p:spPr/>
        <p:txBody>
          <a:bodyPr/>
          <a:lstStyle/>
          <a:p>
            <a:r>
              <a:rPr lang="en-US" dirty="0"/>
              <a:t>Accomplishments and Assets</a:t>
            </a:r>
          </a:p>
        </p:txBody>
      </p:sp>
      <p:sp>
        <p:nvSpPr>
          <p:cNvPr id="12" name="Content Placeholder 11">
            <a:extLst>
              <a:ext uri="{FF2B5EF4-FFF2-40B4-BE49-F238E27FC236}">
                <a16:creationId xmlns:a16="http://schemas.microsoft.com/office/drawing/2014/main" id="{E0811A53-F02D-8649-FEF9-A87BD6DC7D85}"/>
              </a:ext>
            </a:extLst>
          </p:cNvPr>
          <p:cNvSpPr>
            <a:spLocks noGrp="1"/>
          </p:cNvSpPr>
          <p:nvPr>
            <p:ph idx="1"/>
          </p:nvPr>
        </p:nvSpPr>
        <p:spPr>
          <a:xfrm>
            <a:off x="2231136" y="2482776"/>
            <a:ext cx="7729728" cy="3101983"/>
          </a:xfrm>
        </p:spPr>
        <p:txBody>
          <a:bodyPr>
            <a:noAutofit/>
          </a:bodyPr>
          <a:lstStyle/>
          <a:p>
            <a:r>
              <a:rPr lang="en-US" sz="1600" dirty="0"/>
              <a:t>Launched Coordinated Entry System</a:t>
            </a:r>
          </a:p>
          <a:p>
            <a:r>
              <a:rPr lang="en-US" sz="1600" dirty="0"/>
              <a:t>Continuous focus on improving PIT count process and results</a:t>
            </a:r>
          </a:p>
          <a:p>
            <a:r>
              <a:rPr lang="en-US" sz="1600" dirty="0"/>
              <a:t>Continues to meet regulatory requirement of CDBG allocation process</a:t>
            </a:r>
          </a:p>
          <a:p>
            <a:r>
              <a:rPr lang="en-US" sz="1600" dirty="0"/>
              <a:t>Continuous focus on improving processes of Housing Review Committee</a:t>
            </a:r>
          </a:p>
          <a:p>
            <a:r>
              <a:rPr lang="en-US" sz="1600" dirty="0"/>
              <a:t>Created Housing Retention Committee</a:t>
            </a:r>
          </a:p>
          <a:p>
            <a:r>
              <a:rPr lang="en-US" sz="1600" dirty="0"/>
              <a:t>Added Diversity, Equity and Inclusion statement to Alliance Charter</a:t>
            </a:r>
          </a:p>
          <a:p>
            <a:r>
              <a:rPr lang="en-US" sz="1600" dirty="0"/>
              <a:t>Negotiated agreements with private landlords to use Coordinated Entry System</a:t>
            </a:r>
          </a:p>
          <a:p>
            <a:r>
              <a:rPr lang="en-US" sz="1600" dirty="0"/>
              <a:t>People keep coming.  There is a long-term investment among partners and willingness to keep trying to make it work </a:t>
            </a:r>
          </a:p>
          <a:p>
            <a:r>
              <a:rPr lang="en-US" sz="1600" dirty="0"/>
              <a:t>Shared mission and framework that aligns purposes </a:t>
            </a:r>
          </a:p>
        </p:txBody>
      </p:sp>
    </p:spTree>
    <p:extLst>
      <p:ext uri="{BB962C8B-B14F-4D97-AF65-F5344CB8AC3E}">
        <p14:creationId xmlns:p14="http://schemas.microsoft.com/office/powerpoint/2010/main" val="388614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CB3D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4FE88-3096-B49F-E6E9-2FC0F36C5C62}"/>
              </a:ext>
            </a:extLst>
          </p:cNvPr>
          <p:cNvSpPr>
            <a:spLocks noGrp="1"/>
          </p:cNvSpPr>
          <p:nvPr>
            <p:ph type="title"/>
          </p:nvPr>
        </p:nvSpPr>
        <p:spPr>
          <a:solidFill>
            <a:schemeClr val="tx1"/>
          </a:solidFill>
          <a:ln>
            <a:solidFill>
              <a:schemeClr val="bg1"/>
            </a:solidFill>
          </a:ln>
        </p:spPr>
        <p:txBody>
          <a:bodyPr/>
          <a:lstStyle/>
          <a:p>
            <a:r>
              <a:rPr lang="en-US" dirty="0">
                <a:solidFill>
                  <a:schemeClr val="bg1"/>
                </a:solidFill>
              </a:rPr>
              <a:t>Community Response to COVID 19</a:t>
            </a:r>
          </a:p>
        </p:txBody>
      </p:sp>
      <p:graphicFrame>
        <p:nvGraphicFramePr>
          <p:cNvPr id="3" name="Diagram 2">
            <a:extLst>
              <a:ext uri="{FF2B5EF4-FFF2-40B4-BE49-F238E27FC236}">
                <a16:creationId xmlns:a16="http://schemas.microsoft.com/office/drawing/2014/main" id="{D4DBE6E6-0A8B-D20E-4E01-0E31DD2A4061}"/>
              </a:ext>
            </a:extLst>
          </p:cNvPr>
          <p:cNvGraphicFramePr/>
          <p:nvPr>
            <p:extLst>
              <p:ext uri="{D42A27DB-BD31-4B8C-83A1-F6EECF244321}">
                <p14:modId xmlns:p14="http://schemas.microsoft.com/office/powerpoint/2010/main" val="3042067902"/>
              </p:ext>
            </p:extLst>
          </p:nvPr>
        </p:nvGraphicFramePr>
        <p:xfrm>
          <a:off x="2032000" y="1794294"/>
          <a:ext cx="8128000" cy="4344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7757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E8AC20-F1B5-4AE6-D3B1-2343C46FAA3B}"/>
              </a:ext>
            </a:extLst>
          </p:cNvPr>
          <p:cNvSpPr>
            <a:spLocks noGrp="1"/>
          </p:cNvSpPr>
          <p:nvPr>
            <p:ph type="title"/>
          </p:nvPr>
        </p:nvSpPr>
        <p:spPr>
          <a:xfrm>
            <a:off x="1669211" y="2721314"/>
            <a:ext cx="8991600" cy="1080296"/>
          </a:xfrm>
        </p:spPr>
        <p:txBody>
          <a:bodyPr vert="horz" lIns="274320" tIns="182880" rIns="274320" bIns="182880" rtlCol="0" anchor="ctr" anchorCtr="1">
            <a:normAutofit fontScale="90000"/>
          </a:bodyPr>
          <a:lstStyle/>
          <a:p>
            <a:r>
              <a:rPr lang="en-US" dirty="0">
                <a:latin typeface="Gill Sans MT" panose="020B0502020104020203" pitchFamily="34" charset="0"/>
                <a:ea typeface="Cambria Math" panose="02040503050406030204" pitchFamily="18" charset="0"/>
                <a:cs typeface="Dreaming Outloud Pro" panose="03050502040302030504" pitchFamily="66" charset="0"/>
              </a:rPr>
              <a:t>Comments or Questions?</a:t>
            </a:r>
            <a:br>
              <a:rPr lang="en-US" dirty="0">
                <a:latin typeface="Gill Sans MT" panose="020B0502020104020203" pitchFamily="34" charset="0"/>
                <a:ea typeface="Cambria Math" panose="02040503050406030204" pitchFamily="18" charset="0"/>
                <a:cs typeface="Dreaming Outloud Pro" panose="03050502040302030504" pitchFamily="66" charset="0"/>
              </a:rPr>
            </a:br>
            <a:r>
              <a:rPr lang="en-US" dirty="0">
                <a:latin typeface="Gill Sans MT" panose="020B0502020104020203" pitchFamily="34" charset="0"/>
                <a:ea typeface="Cambria Math" panose="02040503050406030204" pitchFamily="18" charset="0"/>
                <a:cs typeface="Dreaming Outloud Pro" panose="03050502040302030504" pitchFamily="66" charset="0"/>
              </a:rPr>
              <a:t>Did we miss anything?</a:t>
            </a:r>
          </a:p>
        </p:txBody>
      </p:sp>
    </p:spTree>
    <p:extLst>
      <p:ext uri="{BB962C8B-B14F-4D97-AF65-F5344CB8AC3E}">
        <p14:creationId xmlns:p14="http://schemas.microsoft.com/office/powerpoint/2010/main" val="352261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0C592-45EB-E994-A73F-8A1D11B6E30F}"/>
              </a:ext>
            </a:extLst>
          </p:cNvPr>
          <p:cNvSpPr>
            <a:spLocks noGrp="1"/>
          </p:cNvSpPr>
          <p:nvPr>
            <p:ph type="title"/>
          </p:nvPr>
        </p:nvSpPr>
        <p:spPr>
          <a:xfrm>
            <a:off x="2231136" y="629728"/>
            <a:ext cx="7729728" cy="1523684"/>
          </a:xfrm>
        </p:spPr>
        <p:txBody>
          <a:bodyPr>
            <a:normAutofit fontScale="90000"/>
          </a:bodyPr>
          <a:lstStyle/>
          <a:p>
            <a:pPr marL="0" marR="0">
              <a:lnSpc>
                <a:spcPct val="115000"/>
              </a:lnSpc>
              <a:spcBef>
                <a:spcPts val="0"/>
              </a:spcBef>
              <a:spcAft>
                <a:spcPts val="1000"/>
              </a:spcAft>
            </a:pPr>
            <a:br>
              <a:rPr lang="en-US" sz="1800" b="1" dirty="0">
                <a:effectLst/>
                <a:latin typeface="Calibri" panose="020F0502020204030204" pitchFamily="34" charset="0"/>
                <a:ea typeface="Calibri" panose="020F0502020204030204" pitchFamily="34" charset="0"/>
                <a:cs typeface="Times New Roman" panose="02020603050405020304" pitchFamily="18" charset="0"/>
              </a:rPr>
            </a:b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2200" b="1" dirty="0">
                <a:effectLst/>
                <a:latin typeface="Calibri" panose="020F0502020204030204" pitchFamily="34" charset="0"/>
                <a:ea typeface="Calibri" panose="020F0502020204030204" pitchFamily="34" charset="0"/>
                <a:cs typeface="Times New Roman" panose="02020603050405020304" pitchFamily="18" charset="0"/>
              </a:rPr>
              <a:t>Strategic Planning Framework</a:t>
            </a:r>
            <a:br>
              <a:rPr lang="en-US" sz="2200" b="1" dirty="0">
                <a:effectLst/>
                <a:latin typeface="Calibri" panose="020F0502020204030204" pitchFamily="34" charset="0"/>
                <a:ea typeface="Calibri" panose="020F0502020204030204" pitchFamily="34" charset="0"/>
                <a:cs typeface="Times New Roman" panose="02020603050405020304" pitchFamily="18" charset="0"/>
              </a:rPr>
            </a:br>
            <a:br>
              <a:rPr lang="en-US" sz="2200" b="1" dirty="0">
                <a:effectLst/>
                <a:latin typeface="Calibri" panose="020F0502020204030204" pitchFamily="34" charset="0"/>
                <a:ea typeface="Calibri" panose="020F0502020204030204" pitchFamily="34" charset="0"/>
                <a:cs typeface="Times New Roman" panose="02020603050405020304" pitchFamily="18" charset="0"/>
              </a:rPr>
            </a:br>
            <a:r>
              <a:rPr lang="en-US" sz="2000" b="1" i="1" dirty="0">
                <a:effectLst/>
                <a:latin typeface="Calibri" panose="020F0502020204030204" pitchFamily="34" charset="0"/>
                <a:ea typeface="Calibri" panose="020F0502020204030204" pitchFamily="34" charset="0"/>
                <a:cs typeface="Times New Roman" panose="02020603050405020304" pitchFamily="18" charset="0"/>
              </a:rPr>
              <a:t>Learning from the past to better understand the present and point toward the future.</a:t>
            </a:r>
            <a:br>
              <a:rPr lang="en-US" sz="2000" i="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4" name="Content Placeholder 3">
            <a:extLst>
              <a:ext uri="{FF2B5EF4-FFF2-40B4-BE49-F238E27FC236}">
                <a16:creationId xmlns:a16="http://schemas.microsoft.com/office/drawing/2014/main" id="{BEFB12C2-8E33-A0C5-0AB6-E53BF237EA57}"/>
              </a:ext>
            </a:extLst>
          </p:cNvPr>
          <p:cNvGraphicFramePr>
            <a:graphicFrameLocks noGrp="1"/>
          </p:cNvGraphicFramePr>
          <p:nvPr>
            <p:ph idx="1"/>
            <p:extLst>
              <p:ext uri="{D42A27DB-BD31-4B8C-83A1-F6EECF244321}">
                <p14:modId xmlns:p14="http://schemas.microsoft.com/office/powerpoint/2010/main" val="3936214870"/>
              </p:ext>
            </p:extLst>
          </p:nvPr>
        </p:nvGraphicFramePr>
        <p:xfrm>
          <a:off x="2193492" y="2389042"/>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rrow: Left 2">
            <a:extLst>
              <a:ext uri="{FF2B5EF4-FFF2-40B4-BE49-F238E27FC236}">
                <a16:creationId xmlns:a16="http://schemas.microsoft.com/office/drawing/2014/main" id="{C8C026B8-A9FA-41D5-04B5-3E8681B2DF89}"/>
              </a:ext>
            </a:extLst>
          </p:cNvPr>
          <p:cNvSpPr/>
          <p:nvPr/>
        </p:nvSpPr>
        <p:spPr>
          <a:xfrm>
            <a:off x="8469456" y="4705350"/>
            <a:ext cx="2103293" cy="628650"/>
          </a:xfrm>
          <a:prstGeom prst="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We are here</a:t>
            </a:r>
          </a:p>
        </p:txBody>
      </p:sp>
    </p:spTree>
    <p:extLst>
      <p:ext uri="{BB962C8B-B14F-4D97-AF65-F5344CB8AC3E}">
        <p14:creationId xmlns:p14="http://schemas.microsoft.com/office/powerpoint/2010/main" val="923872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1589-38C9-1E45-1DC4-D094B54404AF}"/>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dirty="0">
                <a:solidFill>
                  <a:schemeClr val="tx1"/>
                </a:solidFill>
              </a:rPr>
              <a:t>Pillars of Strategic Plan</a:t>
            </a:r>
          </a:p>
        </p:txBody>
      </p:sp>
      <p:sp>
        <p:nvSpPr>
          <p:cNvPr id="13" name="Rectangle 12">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89A07BF-EB09-BB1B-4373-32846F81DD6F}"/>
              </a:ext>
            </a:extLst>
          </p:cNvPr>
          <p:cNvSpPr>
            <a:spLocks noGrp="1"/>
          </p:cNvSpPr>
          <p:nvPr>
            <p:ph idx="1"/>
          </p:nvPr>
        </p:nvSpPr>
        <p:spPr>
          <a:xfrm>
            <a:off x="6049182" y="802638"/>
            <a:ext cx="5408696" cy="5252722"/>
          </a:xfrm>
        </p:spPr>
        <p:txBody>
          <a:bodyPr anchor="ctr">
            <a:normAutofit/>
          </a:bodyPr>
          <a:lstStyle/>
          <a:p>
            <a:r>
              <a:rPr lang="en-US" dirty="0">
                <a:solidFill>
                  <a:schemeClr val="bg1"/>
                </a:solidFill>
              </a:rPr>
              <a:t>Situationally and individual appropriates services and programs that:</a:t>
            </a:r>
          </a:p>
          <a:p>
            <a:endParaRPr lang="en-US" dirty="0">
              <a:solidFill>
                <a:schemeClr val="bg1"/>
              </a:solidFill>
            </a:endParaRPr>
          </a:p>
          <a:p>
            <a:pPr marL="0" indent="0">
              <a:buNone/>
            </a:pPr>
            <a:r>
              <a:rPr lang="en-US" dirty="0">
                <a:solidFill>
                  <a:schemeClr val="bg1"/>
                </a:solidFill>
              </a:rPr>
              <a:t>	Keep people housed</a:t>
            </a:r>
          </a:p>
          <a:p>
            <a:pPr marL="0" indent="0">
              <a:buNone/>
            </a:pPr>
            <a:r>
              <a:rPr lang="en-US" dirty="0">
                <a:solidFill>
                  <a:schemeClr val="bg1"/>
                </a:solidFill>
              </a:rPr>
              <a:t>	Rehouse people as quickly as possible</a:t>
            </a:r>
          </a:p>
          <a:p>
            <a:pPr marL="0" indent="0">
              <a:buNone/>
            </a:pPr>
            <a:r>
              <a:rPr lang="en-US" dirty="0">
                <a:solidFill>
                  <a:schemeClr val="bg1"/>
                </a:solidFill>
              </a:rPr>
              <a:t>	Keep people safe and as stable as possible 	while they are not housed</a:t>
            </a:r>
          </a:p>
        </p:txBody>
      </p:sp>
    </p:spTree>
    <p:extLst>
      <p:ext uri="{BB962C8B-B14F-4D97-AF65-F5344CB8AC3E}">
        <p14:creationId xmlns:p14="http://schemas.microsoft.com/office/powerpoint/2010/main" val="3303266687"/>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62F34D4-479A-71AD-577F-8E818A80C515}"/>
              </a:ext>
            </a:extLst>
          </p:cNvPr>
          <p:cNvSpPr>
            <a:spLocks noGrp="1"/>
          </p:cNvSpPr>
          <p:nvPr>
            <p:ph type="title"/>
          </p:nvPr>
        </p:nvSpPr>
        <p:spPr/>
        <p:txBody>
          <a:bodyPr/>
          <a:lstStyle/>
          <a:p>
            <a:r>
              <a:rPr lang="en-US" dirty="0">
                <a:solidFill>
                  <a:srgbClr val="0066CC"/>
                </a:solidFill>
              </a:rPr>
              <a:t>Principles and Measures of Success</a:t>
            </a:r>
          </a:p>
        </p:txBody>
      </p:sp>
      <p:sp>
        <p:nvSpPr>
          <p:cNvPr id="5" name="Content Placeholder 4">
            <a:extLst>
              <a:ext uri="{FF2B5EF4-FFF2-40B4-BE49-F238E27FC236}">
                <a16:creationId xmlns:a16="http://schemas.microsoft.com/office/drawing/2014/main" id="{8DBA2B95-5CD4-ADD9-0570-8114D0977022}"/>
              </a:ext>
            </a:extLst>
          </p:cNvPr>
          <p:cNvSpPr>
            <a:spLocks noGrp="1"/>
          </p:cNvSpPr>
          <p:nvPr>
            <p:ph sz="half" idx="1"/>
          </p:nvPr>
        </p:nvSpPr>
        <p:spPr>
          <a:solidFill>
            <a:schemeClr val="accent2">
              <a:lumMod val="60000"/>
              <a:lumOff val="40000"/>
            </a:schemeClr>
          </a:solidFill>
          <a:ln>
            <a:solidFill>
              <a:schemeClr val="tx2"/>
            </a:solidFill>
          </a:ln>
        </p:spPr>
        <p:txBody>
          <a:bodyPr>
            <a:normAutofit fontScale="85000" lnSpcReduction="20000"/>
          </a:bodyPr>
          <a:lstStyle/>
          <a:p>
            <a:pPr marL="0" indent="0" algn="ctr">
              <a:buNone/>
            </a:pPr>
            <a:r>
              <a:rPr lang="en-US" sz="2000" b="1" dirty="0"/>
              <a:t>Guiding Principles</a:t>
            </a:r>
          </a:p>
          <a:p>
            <a:pPr marL="0" indent="0" algn="ctr">
              <a:buNone/>
            </a:pPr>
            <a:endParaRPr lang="en-US" sz="2000" dirty="0"/>
          </a:p>
          <a:p>
            <a:r>
              <a:rPr lang="en-US" sz="1500" dirty="0"/>
              <a:t>Programs and systems are inclusive and culturally competent</a:t>
            </a:r>
          </a:p>
          <a:p>
            <a:r>
              <a:rPr lang="en-US" sz="1500" dirty="0"/>
              <a:t>We engage people with lived experience when we design, implement and evaluate programs and systems</a:t>
            </a:r>
          </a:p>
          <a:p>
            <a:r>
              <a:rPr lang="en-US" sz="1500" dirty="0"/>
              <a:t>All interactions are trauma informed</a:t>
            </a:r>
          </a:p>
          <a:p>
            <a:r>
              <a:rPr lang="en-US" sz="1500" dirty="0"/>
              <a:t>We provide multigenerational services to families</a:t>
            </a:r>
          </a:p>
          <a:p>
            <a:r>
              <a:rPr lang="en-US" sz="1500" dirty="0"/>
              <a:t>We know people by name and we know what their individual needs are</a:t>
            </a:r>
          </a:p>
          <a:p>
            <a:r>
              <a:rPr lang="en-US" sz="1500" dirty="0"/>
              <a:t>We use standardized assessment at all door so that people have fair and equitable access to resources</a:t>
            </a:r>
          </a:p>
        </p:txBody>
      </p:sp>
      <p:sp>
        <p:nvSpPr>
          <p:cNvPr id="6" name="Content Placeholder 5">
            <a:extLst>
              <a:ext uri="{FF2B5EF4-FFF2-40B4-BE49-F238E27FC236}">
                <a16:creationId xmlns:a16="http://schemas.microsoft.com/office/drawing/2014/main" id="{5584EEEF-1E8A-586C-62D5-5DFCE9755675}"/>
              </a:ext>
            </a:extLst>
          </p:cNvPr>
          <p:cNvSpPr>
            <a:spLocks noGrp="1"/>
          </p:cNvSpPr>
          <p:nvPr>
            <p:ph sz="half" idx="2"/>
          </p:nvPr>
        </p:nvSpPr>
        <p:spPr>
          <a:xfrm>
            <a:off x="6338315" y="2638044"/>
            <a:ext cx="4270247" cy="3101982"/>
          </a:xfrm>
          <a:solidFill>
            <a:schemeClr val="accent2">
              <a:lumMod val="60000"/>
              <a:lumOff val="40000"/>
            </a:schemeClr>
          </a:solidFill>
          <a:ln>
            <a:solidFill>
              <a:schemeClr val="tx2"/>
            </a:solidFill>
          </a:ln>
        </p:spPr>
        <p:txBody>
          <a:bodyPr>
            <a:normAutofit fontScale="85000" lnSpcReduction="20000"/>
          </a:bodyPr>
          <a:lstStyle/>
          <a:p>
            <a:pPr marL="0" indent="0" algn="ctr">
              <a:buNone/>
            </a:pPr>
            <a:r>
              <a:rPr lang="en-US" sz="2000" b="1" dirty="0"/>
              <a:t>Common Measures of Progress</a:t>
            </a:r>
          </a:p>
          <a:p>
            <a:pPr marL="0" indent="0" algn="ctr">
              <a:buNone/>
            </a:pPr>
            <a:endParaRPr lang="en-US" sz="2000" b="1" dirty="0"/>
          </a:p>
          <a:p>
            <a:pPr lvl="1"/>
            <a:r>
              <a:rPr lang="en-US" sz="1400" b="1" dirty="0"/>
              <a:t>Number of people experiencing homelessness (rare)</a:t>
            </a:r>
          </a:p>
          <a:p>
            <a:pPr lvl="1"/>
            <a:r>
              <a:rPr lang="en-US" sz="1400" b="1" dirty="0"/>
              <a:t>Length of time people remain homeless (brief)</a:t>
            </a:r>
          </a:p>
          <a:p>
            <a:pPr lvl="1"/>
            <a:r>
              <a:rPr lang="en-US" sz="1400" b="1" dirty="0"/>
              <a:t>The extent to which people who exit homelessness to permanent housing destinations return to homelessness (stable)</a:t>
            </a:r>
          </a:p>
          <a:p>
            <a:pPr lvl="1"/>
            <a:r>
              <a:rPr lang="en-US" sz="1400" b="1" dirty="0"/>
              <a:t>The extent to which people become homes for the first time (stable)</a:t>
            </a:r>
          </a:p>
        </p:txBody>
      </p:sp>
    </p:spTree>
    <p:extLst>
      <p:ext uri="{BB962C8B-B14F-4D97-AF65-F5344CB8AC3E}">
        <p14:creationId xmlns:p14="http://schemas.microsoft.com/office/powerpoint/2010/main" val="853750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B308AE99-7E87-1F4B-E647-09E2D49E9911}"/>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kumimoji="0" lang="en-US" sz="3000" b="0" i="0" u="none" strike="noStrike" kern="1200" cap="all" spc="200" normalizeH="0" baseline="0" noProof="0" dirty="0">
                <a:ln>
                  <a:noFill/>
                </a:ln>
                <a:solidFill>
                  <a:srgbClr val="FFFFFF"/>
                </a:solidFill>
                <a:effectLst/>
                <a:uLnTx/>
                <a:uFillTx/>
                <a:latin typeface="Gill Sans MT" panose="020B0502020104020203"/>
                <a:ea typeface="+mj-ea"/>
                <a:cs typeface="+mj-cs"/>
              </a:rPr>
              <a:t>By the Numbers</a:t>
            </a:r>
            <a:endParaRPr lang="en-US" dirty="0">
              <a:solidFill>
                <a:srgbClr val="FFFFFF"/>
              </a:solidFill>
            </a:endParaRP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 name="Content Placeholder 2">
            <a:extLst>
              <a:ext uri="{FF2B5EF4-FFF2-40B4-BE49-F238E27FC236}">
                <a16:creationId xmlns:a16="http://schemas.microsoft.com/office/drawing/2014/main" id="{4D983E5D-950E-4BE3-047C-CF88ACCE480B}"/>
              </a:ext>
            </a:extLst>
          </p:cNvPr>
          <p:cNvSpPr>
            <a:spLocks noGrp="1"/>
          </p:cNvSpPr>
          <p:nvPr>
            <p:ph idx="1"/>
          </p:nvPr>
        </p:nvSpPr>
        <p:spPr>
          <a:xfrm>
            <a:off x="6259551" y="1444752"/>
            <a:ext cx="4652840" cy="3968496"/>
          </a:xfrm>
        </p:spPr>
        <p:txBody>
          <a:bodyPr anchor="ctr">
            <a:normAutofit/>
          </a:bodyPr>
          <a:lstStyle/>
          <a:p>
            <a:pPr marL="0" indent="0" algn="ctr">
              <a:lnSpc>
                <a:spcPct val="90000"/>
              </a:lnSpc>
              <a:buClr>
                <a:srgbClr val="418AB3"/>
              </a:buClr>
              <a:buNone/>
              <a:defRPr/>
            </a:pPr>
            <a:endParaRPr lang="en-US" sz="2400" b="1" dirty="0"/>
          </a:p>
          <a:p>
            <a:pPr marL="0" indent="0" algn="ctr">
              <a:lnSpc>
                <a:spcPct val="90000"/>
              </a:lnSpc>
              <a:buClr>
                <a:srgbClr val="418AB3"/>
              </a:buClr>
              <a:buNone/>
              <a:defRPr/>
            </a:pPr>
            <a:r>
              <a:rPr lang="en-US" sz="2400" b="1" dirty="0"/>
              <a:t>Overall Population Comparison Data from 2022 Point-In-Time Count</a:t>
            </a:r>
          </a:p>
          <a:p>
            <a:pPr marL="0" indent="0">
              <a:lnSpc>
                <a:spcPct val="90000"/>
              </a:lnSpc>
              <a:buClr>
                <a:srgbClr val="418AB3"/>
              </a:buClr>
              <a:buNone/>
              <a:defRPr/>
            </a:pPr>
            <a:endParaRPr lang="en-US" sz="2400" b="1" dirty="0"/>
          </a:p>
          <a:p>
            <a:pPr marL="0" indent="0">
              <a:lnSpc>
                <a:spcPct val="90000"/>
              </a:lnSpc>
              <a:buClr>
                <a:srgbClr val="418AB3"/>
              </a:buClr>
              <a:buNone/>
              <a:defRPr/>
            </a:pPr>
            <a:endParaRPr lang="en-US" sz="2400" b="1" dirty="0"/>
          </a:p>
          <a:p>
            <a:pPr marL="0" indent="0">
              <a:lnSpc>
                <a:spcPct val="90000"/>
              </a:lnSpc>
              <a:buClr>
                <a:srgbClr val="418AB3"/>
              </a:buClr>
              <a:buNone/>
              <a:defRPr/>
            </a:pPr>
            <a:endParaRPr lang="en-US" sz="2400" b="1" dirty="0"/>
          </a:p>
          <a:p>
            <a:pPr marL="0" indent="0">
              <a:lnSpc>
                <a:spcPct val="90000"/>
              </a:lnSpc>
              <a:buClr>
                <a:srgbClr val="418AB3"/>
              </a:buClr>
              <a:buNone/>
              <a:defRPr/>
            </a:pPr>
            <a:endParaRPr lang="en-US" sz="2400" b="1" dirty="0"/>
          </a:p>
          <a:p>
            <a:pPr marL="228600" marR="0" lvl="0" indent="-228600" algn="l" defTabSz="914400" rtl="0" eaLnBrk="1" fontAlgn="auto" latinLnBrk="0" hangingPunct="1">
              <a:lnSpc>
                <a:spcPct val="90000"/>
              </a:lnSpc>
              <a:spcBef>
                <a:spcPts val="1000"/>
              </a:spcBef>
              <a:spcAft>
                <a:spcPts val="0"/>
              </a:spcAft>
              <a:buClr>
                <a:srgbClr val="418AB3"/>
              </a:buClr>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endParaRPr>
          </a:p>
          <a:p>
            <a:endParaRPr lang="en-US" dirty="0">
              <a:solidFill>
                <a:srgbClr val="404040"/>
              </a:solidFill>
            </a:endParaRPr>
          </a:p>
        </p:txBody>
      </p:sp>
      <p:sp>
        <p:nvSpPr>
          <p:cNvPr id="4" name="TextBox 3">
            <a:extLst>
              <a:ext uri="{FF2B5EF4-FFF2-40B4-BE49-F238E27FC236}">
                <a16:creationId xmlns:a16="http://schemas.microsoft.com/office/drawing/2014/main" id="{9BEB387C-9EDF-3003-844A-96FEFC811E60}"/>
              </a:ext>
            </a:extLst>
          </p:cNvPr>
          <p:cNvSpPr txBox="1"/>
          <p:nvPr/>
        </p:nvSpPr>
        <p:spPr>
          <a:xfrm>
            <a:off x="5945377" y="4528870"/>
            <a:ext cx="5325584" cy="1205263"/>
          </a:xfrm>
          <a:prstGeom prst="rect">
            <a:avLst/>
          </a:prstGeom>
          <a:noFill/>
          <a:ln>
            <a:solidFill>
              <a:schemeClr val="tx2"/>
            </a:solidFill>
          </a:ln>
        </p:spPr>
        <p:txBody>
          <a:bodyPr wrap="square" rtlCol="0">
            <a:spAutoFit/>
          </a:bodyPr>
          <a:lstStyle/>
          <a:p>
            <a:r>
              <a:rPr lang="en-US" sz="1400" dirty="0"/>
              <a:t>The next three slides are either replications of slides or based on data presented by Institute for Community Alliances on May 5. 2022 to Chittenden County Homeless Alliance Continuum of Care (CCHA).  The whole PowerPoint presentation is available on the CCHA website – cchavt.org</a:t>
            </a:r>
          </a:p>
        </p:txBody>
      </p:sp>
    </p:spTree>
    <p:extLst>
      <p:ext uri="{BB962C8B-B14F-4D97-AF65-F5344CB8AC3E}">
        <p14:creationId xmlns:p14="http://schemas.microsoft.com/office/powerpoint/2010/main" val="992831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2D2AE8-7E0B-1E85-95BA-49F3FADB2FC8}"/>
              </a:ext>
            </a:extLst>
          </p:cNvPr>
          <p:cNvSpPr>
            <a:spLocks noGrp="1"/>
          </p:cNvSpPr>
          <p:nvPr>
            <p:ph type="title"/>
          </p:nvPr>
        </p:nvSpPr>
        <p:spPr>
          <a:xfrm>
            <a:off x="2231136" y="341746"/>
            <a:ext cx="7729728" cy="1108364"/>
          </a:xfrm>
        </p:spPr>
        <p:txBody>
          <a:bodyPr>
            <a:normAutofit fontScale="90000"/>
          </a:bodyPr>
          <a:lstStyle/>
          <a:p>
            <a:r>
              <a:rPr lang="en-US" dirty="0"/>
              <a:t>Total Individuals Experiencing Homelessness</a:t>
            </a:r>
          </a:p>
        </p:txBody>
      </p:sp>
      <p:graphicFrame>
        <p:nvGraphicFramePr>
          <p:cNvPr id="4" name="Chart 3">
            <a:extLst>
              <a:ext uri="{FF2B5EF4-FFF2-40B4-BE49-F238E27FC236}">
                <a16:creationId xmlns:a16="http://schemas.microsoft.com/office/drawing/2014/main" id="{53BB67DB-A028-385C-A34E-11925B971D3E}"/>
              </a:ext>
            </a:extLst>
          </p:cNvPr>
          <p:cNvGraphicFramePr>
            <a:graphicFrameLocks/>
          </p:cNvGraphicFramePr>
          <p:nvPr>
            <p:extLst>
              <p:ext uri="{D42A27DB-BD31-4B8C-83A1-F6EECF244321}">
                <p14:modId xmlns:p14="http://schemas.microsoft.com/office/powerpoint/2010/main" val="2500408798"/>
              </p:ext>
            </p:extLst>
          </p:nvPr>
        </p:nvGraphicFramePr>
        <p:xfrm>
          <a:off x="4317716" y="1764146"/>
          <a:ext cx="5810250" cy="394392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58A6787B-8229-7CE5-29FA-91E593F9B883}"/>
              </a:ext>
            </a:extLst>
          </p:cNvPr>
          <p:cNvSpPr txBox="1"/>
          <p:nvPr/>
        </p:nvSpPr>
        <p:spPr>
          <a:xfrm>
            <a:off x="1468582" y="1764146"/>
            <a:ext cx="2258029" cy="2677656"/>
          </a:xfrm>
          <a:prstGeom prst="rect">
            <a:avLst/>
          </a:prstGeom>
          <a:noFill/>
        </p:spPr>
        <p:txBody>
          <a:bodyPr wrap="square" rtlCol="0">
            <a:spAutoFit/>
          </a:bodyPr>
          <a:lstStyle/>
          <a:p>
            <a:r>
              <a:rPr lang="en-US" sz="1200" dirty="0"/>
              <a:t>Important Notes:</a:t>
            </a:r>
          </a:p>
          <a:p>
            <a:pPr marL="171450" indent="-171450">
              <a:buFont typeface="Arial" panose="020B0604020202020204" pitchFamily="34" charset="0"/>
              <a:buChar char="•"/>
            </a:pPr>
            <a:r>
              <a:rPr lang="en-US" sz="1200" dirty="0"/>
              <a:t>The 2021 PIT count did not include an unsheltered count.</a:t>
            </a:r>
          </a:p>
          <a:p>
            <a:pPr marL="171450" indent="-171450">
              <a:buFont typeface="Arial" panose="020B0604020202020204" pitchFamily="34" charset="0"/>
              <a:buChar char="•"/>
            </a:pPr>
            <a:r>
              <a:rPr lang="en-US" sz="1200" dirty="0"/>
              <a:t>All years’ counts were conducted in the month of January</a:t>
            </a:r>
          </a:p>
          <a:p>
            <a:pPr marL="171450" indent="-171450">
              <a:buFont typeface="Arial" panose="020B0604020202020204" pitchFamily="34" charset="0"/>
              <a:buChar char="•"/>
            </a:pPr>
            <a:r>
              <a:rPr lang="en-US" sz="1200" dirty="0"/>
              <a:t>Total persons include all individuals and household types in Emergency Shelter, Transitional Housing, Safe Haven (HUD defined), and Unsheltered (years 2019, 2019, 2020 and 2022)</a:t>
            </a:r>
          </a:p>
          <a:p>
            <a:pPr marL="171450" indent="-171450">
              <a:buFont typeface="Arial" panose="020B0604020202020204" pitchFamily="34" charset="0"/>
              <a:buChar char="•"/>
            </a:pPr>
            <a:endParaRPr lang="en-US" sz="1200" dirty="0"/>
          </a:p>
        </p:txBody>
      </p:sp>
    </p:spTree>
    <p:extLst>
      <p:ext uri="{BB962C8B-B14F-4D97-AF65-F5344CB8AC3E}">
        <p14:creationId xmlns:p14="http://schemas.microsoft.com/office/powerpoint/2010/main" val="3838273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CA45A-6E39-C55B-6106-0ABB168C2025}"/>
              </a:ext>
            </a:extLst>
          </p:cNvPr>
          <p:cNvSpPr>
            <a:spLocks noGrp="1"/>
          </p:cNvSpPr>
          <p:nvPr>
            <p:ph type="title"/>
          </p:nvPr>
        </p:nvSpPr>
        <p:spPr/>
        <p:txBody>
          <a:bodyPr>
            <a:normAutofit/>
          </a:bodyPr>
          <a:lstStyle/>
          <a:p>
            <a:r>
              <a:rPr lang="en-US" dirty="0"/>
              <a:t>Comparisons of Other Populations</a:t>
            </a:r>
          </a:p>
        </p:txBody>
      </p:sp>
      <p:graphicFrame>
        <p:nvGraphicFramePr>
          <p:cNvPr id="3" name="Chart 2">
            <a:extLst>
              <a:ext uri="{FF2B5EF4-FFF2-40B4-BE49-F238E27FC236}">
                <a16:creationId xmlns:a16="http://schemas.microsoft.com/office/drawing/2014/main" id="{55ECB851-9030-293A-DB74-A7A911F8FF5A}"/>
              </a:ext>
            </a:extLst>
          </p:cNvPr>
          <p:cNvGraphicFramePr>
            <a:graphicFrameLocks/>
          </p:cNvGraphicFramePr>
          <p:nvPr>
            <p:extLst>
              <p:ext uri="{D42A27DB-BD31-4B8C-83A1-F6EECF244321}">
                <p14:modId xmlns:p14="http://schemas.microsoft.com/office/powerpoint/2010/main" val="410589047"/>
              </p:ext>
            </p:extLst>
          </p:nvPr>
        </p:nvGraphicFramePr>
        <p:xfrm>
          <a:off x="1606731" y="2945674"/>
          <a:ext cx="4723922"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608FD6A4-A6D0-E542-7D8B-AE7654B54B47}"/>
              </a:ext>
            </a:extLst>
          </p:cNvPr>
          <p:cNvGraphicFramePr>
            <a:graphicFrameLocks/>
          </p:cNvGraphicFramePr>
          <p:nvPr>
            <p:extLst>
              <p:ext uri="{D42A27DB-BD31-4B8C-83A1-F6EECF244321}">
                <p14:modId xmlns:p14="http://schemas.microsoft.com/office/powerpoint/2010/main" val="2103181594"/>
              </p:ext>
            </p:extLst>
          </p:nvPr>
        </p:nvGraphicFramePr>
        <p:xfrm>
          <a:off x="6827527" y="2919547"/>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37642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6BE49-2D22-59E4-B98A-6BDAA6E55832}"/>
              </a:ext>
            </a:extLst>
          </p:cNvPr>
          <p:cNvSpPr>
            <a:spLocks noGrp="1"/>
          </p:cNvSpPr>
          <p:nvPr>
            <p:ph type="title"/>
          </p:nvPr>
        </p:nvSpPr>
        <p:spPr/>
        <p:txBody>
          <a:bodyPr/>
          <a:lstStyle/>
          <a:p>
            <a:r>
              <a:rPr kumimoji="0" lang="en-US" sz="2800" b="0" i="0" u="none" strike="noStrike" kern="1200" cap="all" spc="200" normalizeH="0" baseline="0" noProof="0" dirty="0">
                <a:ln>
                  <a:noFill/>
                </a:ln>
                <a:solidFill>
                  <a:srgbClr val="000000">
                    <a:lumMod val="85000"/>
                    <a:lumOff val="15000"/>
                  </a:srgbClr>
                </a:solidFill>
                <a:effectLst/>
                <a:uLnTx/>
                <a:uFillTx/>
                <a:latin typeface="Gill Sans MT" panose="020B0502020104020203"/>
                <a:ea typeface="+mj-ea"/>
                <a:cs typeface="+mj-cs"/>
              </a:rPr>
              <a:t>Comparisons of Other Populations</a:t>
            </a:r>
            <a:endParaRPr lang="en-US" dirty="0"/>
          </a:p>
        </p:txBody>
      </p:sp>
      <p:graphicFrame>
        <p:nvGraphicFramePr>
          <p:cNvPr id="5" name="Chart 4">
            <a:extLst>
              <a:ext uri="{FF2B5EF4-FFF2-40B4-BE49-F238E27FC236}">
                <a16:creationId xmlns:a16="http://schemas.microsoft.com/office/drawing/2014/main" id="{2BE0DB99-D7B0-87B2-0130-D1E4F3B63E66}"/>
              </a:ext>
            </a:extLst>
          </p:cNvPr>
          <p:cNvGraphicFramePr>
            <a:graphicFrameLocks/>
          </p:cNvGraphicFramePr>
          <p:nvPr>
            <p:extLst>
              <p:ext uri="{D42A27DB-BD31-4B8C-83A1-F6EECF244321}">
                <p14:modId xmlns:p14="http://schemas.microsoft.com/office/powerpoint/2010/main" val="812164921"/>
              </p:ext>
            </p:extLst>
          </p:nvPr>
        </p:nvGraphicFramePr>
        <p:xfrm>
          <a:off x="1255059" y="2944902"/>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197E3D0E-9942-CA4D-8ACC-3B1E4DEFE9BA}"/>
              </a:ext>
            </a:extLst>
          </p:cNvPr>
          <p:cNvGraphicFramePr>
            <a:graphicFrameLocks/>
          </p:cNvGraphicFramePr>
          <p:nvPr>
            <p:extLst>
              <p:ext uri="{D42A27DB-BD31-4B8C-83A1-F6EECF244321}">
                <p14:modId xmlns:p14="http://schemas.microsoft.com/office/powerpoint/2010/main" val="2673877785"/>
              </p:ext>
            </p:extLst>
          </p:nvPr>
        </p:nvGraphicFramePr>
        <p:xfrm>
          <a:off x="6553205" y="2945676"/>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1848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4B037C-28C2-A6BD-42F4-E2F6E8F19E25}"/>
              </a:ext>
            </a:extLst>
          </p:cNvPr>
          <p:cNvSpPr>
            <a:spLocks noGrp="1"/>
          </p:cNvSpPr>
          <p:nvPr>
            <p:ph type="title"/>
          </p:nvPr>
        </p:nvSpPr>
        <p:spPr>
          <a:xfrm>
            <a:off x="640080" y="2530227"/>
            <a:ext cx="3401568" cy="1495794"/>
          </a:xfrm>
          <a:noFill/>
          <a:ln>
            <a:solidFill>
              <a:srgbClr val="FFFFFF"/>
            </a:solidFill>
          </a:ln>
        </p:spPr>
        <p:txBody>
          <a:bodyPr>
            <a:normAutofit/>
          </a:bodyPr>
          <a:lstStyle/>
          <a:p>
            <a:r>
              <a:rPr lang="en-US" dirty="0">
                <a:solidFill>
                  <a:srgbClr val="FFFFFF"/>
                </a:solidFill>
              </a:rPr>
              <a:t>What is the ‘Alliance’?</a:t>
            </a:r>
          </a:p>
        </p:txBody>
      </p:sp>
      <p:sp useBgFill="1">
        <p:nvSpPr>
          <p:cNvPr id="11" name="Rectangle 10">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Content Placeholder 2">
            <a:extLst>
              <a:ext uri="{FF2B5EF4-FFF2-40B4-BE49-F238E27FC236}">
                <a16:creationId xmlns:a16="http://schemas.microsoft.com/office/drawing/2014/main" id="{1DA41EBF-2AD4-2E72-87FD-15A1299ADE68}"/>
              </a:ext>
            </a:extLst>
          </p:cNvPr>
          <p:cNvGraphicFramePr>
            <a:graphicFrameLocks noGrp="1"/>
          </p:cNvGraphicFramePr>
          <p:nvPr>
            <p:ph idx="1"/>
            <p:extLst>
              <p:ext uri="{D42A27DB-BD31-4B8C-83A1-F6EECF244321}">
                <p14:modId xmlns:p14="http://schemas.microsoft.com/office/powerpoint/2010/main" val="4132448871"/>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3060319"/>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0AEA2-6219-F689-1BAC-D020E5742196}"/>
              </a:ext>
            </a:extLst>
          </p:cNvPr>
          <p:cNvSpPr>
            <a:spLocks noGrp="1"/>
          </p:cNvSpPr>
          <p:nvPr>
            <p:ph type="title"/>
          </p:nvPr>
        </p:nvSpPr>
        <p:spPr>
          <a:xfrm>
            <a:off x="804672" y="2816481"/>
            <a:ext cx="4486656" cy="1141497"/>
          </a:xfrm>
        </p:spPr>
        <p:txBody>
          <a:bodyPr/>
          <a:lstStyle/>
          <a:p>
            <a:r>
              <a:rPr lang="en-US" dirty="0"/>
              <a:t>Today’s Work</a:t>
            </a:r>
          </a:p>
        </p:txBody>
      </p:sp>
      <p:sp>
        <p:nvSpPr>
          <p:cNvPr id="3" name="Content Placeholder 2">
            <a:extLst>
              <a:ext uri="{FF2B5EF4-FFF2-40B4-BE49-F238E27FC236}">
                <a16:creationId xmlns:a16="http://schemas.microsoft.com/office/drawing/2014/main" id="{58F14F59-ABEE-883C-29EF-613783EC21DD}"/>
              </a:ext>
            </a:extLst>
          </p:cNvPr>
          <p:cNvSpPr>
            <a:spLocks noGrp="1"/>
          </p:cNvSpPr>
          <p:nvPr>
            <p:ph idx="1"/>
          </p:nvPr>
        </p:nvSpPr>
        <p:spPr/>
        <p:txBody>
          <a:bodyPr/>
          <a:lstStyle/>
          <a:p>
            <a:endParaRPr lang="en-US" dirty="0"/>
          </a:p>
          <a:p>
            <a:r>
              <a:rPr lang="en-US" dirty="0">
                <a:solidFill>
                  <a:schemeClr val="accent2">
                    <a:lumMod val="75000"/>
                  </a:schemeClr>
                </a:solidFill>
              </a:rPr>
              <a:t>Review and discuss current conditions</a:t>
            </a:r>
          </a:p>
          <a:p>
            <a:r>
              <a:rPr lang="en-US" dirty="0">
                <a:solidFill>
                  <a:schemeClr val="accent2">
                    <a:lumMod val="75000"/>
                  </a:schemeClr>
                </a:solidFill>
              </a:rPr>
              <a:t>Brainstorm what you would like to change  over the next five years</a:t>
            </a:r>
          </a:p>
          <a:p>
            <a:r>
              <a:rPr lang="en-US" dirty="0">
                <a:solidFill>
                  <a:schemeClr val="accent2">
                    <a:lumMod val="75000"/>
                  </a:schemeClr>
                </a:solidFill>
              </a:rPr>
              <a:t>Identify ways the Alliance could support change</a:t>
            </a:r>
          </a:p>
          <a:p>
            <a:r>
              <a:rPr lang="en-US" dirty="0">
                <a:solidFill>
                  <a:schemeClr val="accent2">
                    <a:lumMod val="75000"/>
                  </a:schemeClr>
                </a:solidFill>
              </a:rPr>
              <a:t>Conduct a SWOT analysis of the Alliance</a:t>
            </a:r>
          </a:p>
          <a:p>
            <a:endParaRPr lang="en-US" dirty="0"/>
          </a:p>
        </p:txBody>
      </p:sp>
    </p:spTree>
    <p:extLst>
      <p:ext uri="{BB962C8B-B14F-4D97-AF65-F5344CB8AC3E}">
        <p14:creationId xmlns:p14="http://schemas.microsoft.com/office/powerpoint/2010/main" val="2847596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908C-A3BF-3E4D-4440-D9E6027D0869}"/>
              </a:ext>
            </a:extLst>
          </p:cNvPr>
          <p:cNvSpPr>
            <a:spLocks noGrp="1"/>
          </p:cNvSpPr>
          <p:nvPr>
            <p:ph type="title"/>
          </p:nvPr>
        </p:nvSpPr>
        <p:spPr/>
        <p:txBody>
          <a:bodyPr/>
          <a:lstStyle/>
          <a:p>
            <a:r>
              <a:rPr lang="en-US" dirty="0"/>
              <a:t>Current Conditions</a:t>
            </a:r>
          </a:p>
        </p:txBody>
      </p:sp>
      <p:sp>
        <p:nvSpPr>
          <p:cNvPr id="3" name="Content Placeholder 2">
            <a:extLst>
              <a:ext uri="{FF2B5EF4-FFF2-40B4-BE49-F238E27FC236}">
                <a16:creationId xmlns:a16="http://schemas.microsoft.com/office/drawing/2014/main" id="{8929AD18-9533-945A-6397-7DD1C7193AA7}"/>
              </a:ext>
            </a:extLst>
          </p:cNvPr>
          <p:cNvSpPr>
            <a:spLocks noGrp="1"/>
          </p:cNvSpPr>
          <p:nvPr>
            <p:ph idx="1"/>
          </p:nvPr>
        </p:nvSpPr>
        <p:spPr/>
        <p:txBody>
          <a:bodyPr/>
          <a:lstStyle/>
          <a:p>
            <a:pPr marL="0" indent="0">
              <a:buNone/>
            </a:pPr>
            <a:endParaRPr lang="en-US" dirty="0"/>
          </a:p>
          <a:p>
            <a:r>
              <a:rPr lang="en-US" dirty="0">
                <a:solidFill>
                  <a:schemeClr val="accent2">
                    <a:lumMod val="75000"/>
                  </a:schemeClr>
                </a:solidFill>
              </a:rPr>
              <a:t>What most interests or concerns you about the information just presented?</a:t>
            </a:r>
          </a:p>
          <a:p>
            <a:endParaRPr lang="en-US" dirty="0"/>
          </a:p>
          <a:p>
            <a:endParaRPr lang="en-US" dirty="0"/>
          </a:p>
        </p:txBody>
      </p:sp>
      <p:sp>
        <p:nvSpPr>
          <p:cNvPr id="4" name="Text Placeholder 3">
            <a:extLst>
              <a:ext uri="{FF2B5EF4-FFF2-40B4-BE49-F238E27FC236}">
                <a16:creationId xmlns:a16="http://schemas.microsoft.com/office/drawing/2014/main" id="{0232C094-AE42-F747-069A-D2D49F840EE8}"/>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615462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908C-A3BF-3E4D-4440-D9E6027D0869}"/>
              </a:ext>
            </a:extLst>
          </p:cNvPr>
          <p:cNvSpPr>
            <a:spLocks noGrp="1"/>
          </p:cNvSpPr>
          <p:nvPr>
            <p:ph type="title"/>
          </p:nvPr>
        </p:nvSpPr>
        <p:spPr/>
        <p:txBody>
          <a:bodyPr/>
          <a:lstStyle/>
          <a:p>
            <a:r>
              <a:rPr lang="en-US" dirty="0"/>
              <a:t>Aspirations</a:t>
            </a:r>
          </a:p>
        </p:txBody>
      </p:sp>
      <p:sp>
        <p:nvSpPr>
          <p:cNvPr id="3" name="Content Placeholder 2">
            <a:extLst>
              <a:ext uri="{FF2B5EF4-FFF2-40B4-BE49-F238E27FC236}">
                <a16:creationId xmlns:a16="http://schemas.microsoft.com/office/drawing/2014/main" id="{8929AD18-9533-945A-6397-7DD1C7193AA7}"/>
              </a:ext>
            </a:extLst>
          </p:cNvPr>
          <p:cNvSpPr>
            <a:spLocks noGrp="1"/>
          </p:cNvSpPr>
          <p:nvPr>
            <p:ph idx="1"/>
          </p:nvPr>
        </p:nvSpPr>
        <p:spPr/>
        <p:txBody>
          <a:bodyPr/>
          <a:lstStyle/>
          <a:p>
            <a:r>
              <a:rPr lang="en-US" dirty="0">
                <a:solidFill>
                  <a:schemeClr val="accent2">
                    <a:lumMod val="75000"/>
                  </a:schemeClr>
                </a:solidFill>
              </a:rPr>
              <a:t>What would you like to see change over the next five years?</a:t>
            </a:r>
          </a:p>
        </p:txBody>
      </p:sp>
      <p:sp>
        <p:nvSpPr>
          <p:cNvPr id="4" name="Text Placeholder 3">
            <a:extLst>
              <a:ext uri="{FF2B5EF4-FFF2-40B4-BE49-F238E27FC236}">
                <a16:creationId xmlns:a16="http://schemas.microsoft.com/office/drawing/2014/main" id="{0232C094-AE42-F747-069A-D2D49F840EE8}"/>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670386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908C-A3BF-3E4D-4440-D9E6027D0869}"/>
              </a:ext>
            </a:extLst>
          </p:cNvPr>
          <p:cNvSpPr>
            <a:spLocks noGrp="1"/>
          </p:cNvSpPr>
          <p:nvPr>
            <p:ph type="title"/>
          </p:nvPr>
        </p:nvSpPr>
        <p:spPr/>
        <p:txBody>
          <a:bodyPr/>
          <a:lstStyle/>
          <a:p>
            <a:r>
              <a:rPr lang="en-US" dirty="0"/>
              <a:t>Role of the Alliance</a:t>
            </a:r>
          </a:p>
        </p:txBody>
      </p:sp>
      <p:sp>
        <p:nvSpPr>
          <p:cNvPr id="3" name="Content Placeholder 2">
            <a:extLst>
              <a:ext uri="{FF2B5EF4-FFF2-40B4-BE49-F238E27FC236}">
                <a16:creationId xmlns:a16="http://schemas.microsoft.com/office/drawing/2014/main" id="{8929AD18-9533-945A-6397-7DD1C7193AA7}"/>
              </a:ext>
            </a:extLst>
          </p:cNvPr>
          <p:cNvSpPr>
            <a:spLocks noGrp="1"/>
          </p:cNvSpPr>
          <p:nvPr>
            <p:ph idx="1"/>
          </p:nvPr>
        </p:nvSpPr>
        <p:spPr/>
        <p:txBody>
          <a:bodyPr/>
          <a:lstStyle/>
          <a:p>
            <a:r>
              <a:rPr lang="en-US" dirty="0">
                <a:solidFill>
                  <a:schemeClr val="accent2">
                    <a:lumMod val="75000"/>
                  </a:schemeClr>
                </a:solidFill>
              </a:rPr>
              <a:t>How could the Alliance support the changes   you’ve identified?</a:t>
            </a:r>
          </a:p>
        </p:txBody>
      </p:sp>
      <p:sp>
        <p:nvSpPr>
          <p:cNvPr id="4" name="Text Placeholder 3">
            <a:extLst>
              <a:ext uri="{FF2B5EF4-FFF2-40B4-BE49-F238E27FC236}">
                <a16:creationId xmlns:a16="http://schemas.microsoft.com/office/drawing/2014/main" id="{0232C094-AE42-F747-069A-D2D49F840EE8}"/>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2915645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908C-A3BF-3E4D-4440-D9E6027D0869}"/>
              </a:ext>
            </a:extLst>
          </p:cNvPr>
          <p:cNvSpPr>
            <a:spLocks noGrp="1"/>
          </p:cNvSpPr>
          <p:nvPr>
            <p:ph type="title"/>
          </p:nvPr>
        </p:nvSpPr>
        <p:spPr/>
        <p:txBody>
          <a:bodyPr/>
          <a:lstStyle/>
          <a:p>
            <a:r>
              <a:rPr kumimoji="0" lang="en-US" sz="2400" b="0" i="0" u="none" strike="noStrike" kern="1200" cap="all" spc="200" normalizeH="0" baseline="0" noProof="0" dirty="0">
                <a:ln>
                  <a:noFill/>
                </a:ln>
                <a:solidFill>
                  <a:srgbClr val="000000"/>
                </a:solidFill>
                <a:effectLst/>
                <a:uLnTx/>
                <a:uFillTx/>
                <a:latin typeface="Gill Sans MT" panose="020B0502020104020203"/>
                <a:ea typeface="+mj-ea"/>
                <a:cs typeface="+mj-cs"/>
              </a:rPr>
              <a:t>SWOT Analysis</a:t>
            </a:r>
            <a:endParaRPr lang="en-US" dirty="0"/>
          </a:p>
        </p:txBody>
      </p:sp>
      <p:sp>
        <p:nvSpPr>
          <p:cNvPr id="3" name="Content Placeholder 2">
            <a:extLst>
              <a:ext uri="{FF2B5EF4-FFF2-40B4-BE49-F238E27FC236}">
                <a16:creationId xmlns:a16="http://schemas.microsoft.com/office/drawing/2014/main" id="{8929AD18-9533-945A-6397-7DD1C7193AA7}"/>
              </a:ext>
            </a:extLst>
          </p:cNvPr>
          <p:cNvSpPr>
            <a:spLocks noGrp="1"/>
          </p:cNvSpPr>
          <p:nvPr>
            <p:ph idx="1"/>
          </p:nvPr>
        </p:nvSpPr>
        <p:spPr/>
        <p:txBody>
          <a:bodyPr>
            <a:normAutofit fontScale="92500" lnSpcReduction="20000"/>
          </a:bodyPr>
          <a:lstStyle/>
          <a:p>
            <a:pPr marL="0" indent="0">
              <a:buNone/>
            </a:pPr>
            <a:r>
              <a:rPr lang="en-US" dirty="0">
                <a:solidFill>
                  <a:schemeClr val="accent2">
                    <a:lumMod val="75000"/>
                  </a:schemeClr>
                </a:solidFill>
              </a:rPr>
              <a:t>How is the Alliance positioned right now to take on the effort needed to bring about change?</a:t>
            </a:r>
          </a:p>
          <a:p>
            <a:pPr marL="0" indent="0">
              <a:buNone/>
            </a:pPr>
            <a:endParaRPr lang="en-US" dirty="0">
              <a:solidFill>
                <a:schemeClr val="accent2">
                  <a:lumMod val="75000"/>
                </a:schemeClr>
              </a:solidFill>
            </a:endParaRPr>
          </a:p>
          <a:p>
            <a:r>
              <a:rPr lang="en-US" dirty="0">
                <a:solidFill>
                  <a:schemeClr val="accent2">
                    <a:lumMod val="75000"/>
                  </a:schemeClr>
                </a:solidFill>
              </a:rPr>
              <a:t>As one group or two small groups complete SWOT analysis of the Alliance.</a:t>
            </a:r>
          </a:p>
          <a:p>
            <a:pPr marL="0" indent="0">
              <a:buNone/>
            </a:pPr>
            <a:r>
              <a:rPr lang="en-US" dirty="0">
                <a:solidFill>
                  <a:schemeClr val="accent2">
                    <a:lumMod val="75000"/>
                  </a:schemeClr>
                </a:solidFill>
              </a:rPr>
              <a:t>          Strengths and Weaknesses (Internal)</a:t>
            </a:r>
          </a:p>
          <a:p>
            <a:pPr marL="0" indent="0">
              <a:buNone/>
            </a:pPr>
            <a:r>
              <a:rPr lang="en-US" dirty="0">
                <a:solidFill>
                  <a:schemeClr val="accent2">
                    <a:lumMod val="75000"/>
                  </a:schemeClr>
                </a:solidFill>
              </a:rPr>
              <a:t>          Opportunities and Threats  (External)</a:t>
            </a:r>
          </a:p>
          <a:p>
            <a:pPr marL="0" indent="0">
              <a:buNone/>
            </a:pPr>
            <a:endParaRPr lang="en-US" dirty="0">
              <a:solidFill>
                <a:schemeClr val="accent2">
                  <a:lumMod val="75000"/>
                </a:schemeClr>
              </a:solidFill>
            </a:endParaRPr>
          </a:p>
          <a:p>
            <a:pPr marL="0" indent="0">
              <a:buNone/>
            </a:pPr>
            <a:endParaRPr lang="en-US" dirty="0">
              <a:solidFill>
                <a:schemeClr val="accent2">
                  <a:lumMod val="75000"/>
                </a:schemeClr>
              </a:solidFill>
            </a:endParaRPr>
          </a:p>
          <a:p>
            <a:pPr marL="0" indent="0">
              <a:buNone/>
            </a:pPr>
            <a:endParaRPr lang="en-US" dirty="0">
              <a:solidFill>
                <a:schemeClr val="accent2">
                  <a:lumMod val="75000"/>
                </a:schemeClr>
              </a:solidFill>
            </a:endParaRPr>
          </a:p>
          <a:p>
            <a:pPr marL="0" indent="0">
              <a:buNone/>
            </a:pPr>
            <a:endParaRPr lang="en-US" sz="1600" dirty="0">
              <a:solidFill>
                <a:schemeClr val="accent2">
                  <a:lumMod val="75000"/>
                </a:schemeClr>
              </a:solidFill>
            </a:endParaRPr>
          </a:p>
          <a:p>
            <a:pPr marL="0" indent="0">
              <a:buNone/>
            </a:pPr>
            <a:endParaRPr lang="en-US" sz="1600" dirty="0">
              <a:solidFill>
                <a:schemeClr val="accent2">
                  <a:lumMod val="75000"/>
                </a:schemeClr>
              </a:solidFill>
            </a:endParaRPr>
          </a:p>
          <a:p>
            <a:pPr marL="0" indent="0">
              <a:buNone/>
            </a:pPr>
            <a:r>
              <a:rPr lang="en-US" sz="1600" dirty="0">
                <a:solidFill>
                  <a:schemeClr val="accent2">
                    <a:lumMod val="75000"/>
                  </a:schemeClr>
                </a:solidFill>
              </a:rPr>
              <a:t>If two groups begin by designating some one to take notes and report back.  Each group will have 15 minutes to brainstorm.</a:t>
            </a:r>
          </a:p>
          <a:p>
            <a:pPr marL="0" indent="0">
              <a:buNone/>
            </a:pPr>
            <a:r>
              <a:rPr lang="en-US" sz="1600" dirty="0">
                <a:solidFill>
                  <a:schemeClr val="accent2">
                    <a:lumMod val="75000"/>
                  </a:schemeClr>
                </a:solidFill>
              </a:rPr>
              <a:t>Each group will then have up to five minutes to share their brainstorms.  The group will have an additional ten minutes to add or clarify items. </a:t>
            </a:r>
          </a:p>
        </p:txBody>
      </p:sp>
      <p:sp>
        <p:nvSpPr>
          <p:cNvPr id="4" name="Text Placeholder 3">
            <a:extLst>
              <a:ext uri="{FF2B5EF4-FFF2-40B4-BE49-F238E27FC236}">
                <a16:creationId xmlns:a16="http://schemas.microsoft.com/office/drawing/2014/main" id="{0232C094-AE42-F747-069A-D2D49F840EE8}"/>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922194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A87C3-EB3B-0B3F-7610-6B2F87F17685}"/>
              </a:ext>
            </a:extLst>
          </p:cNvPr>
          <p:cNvSpPr>
            <a:spLocks noGrp="1"/>
          </p:cNvSpPr>
          <p:nvPr>
            <p:ph type="ctrTitle"/>
          </p:nvPr>
        </p:nvSpPr>
        <p:spPr>
          <a:xfrm>
            <a:off x="1600200" y="859872"/>
            <a:ext cx="8991600" cy="1645920"/>
          </a:xfrm>
        </p:spPr>
        <p:txBody>
          <a:bodyPr/>
          <a:lstStyle/>
          <a:p>
            <a:r>
              <a:rPr lang="en-US" dirty="0"/>
              <a:t>What’s Next</a:t>
            </a:r>
          </a:p>
        </p:txBody>
      </p:sp>
      <p:sp>
        <p:nvSpPr>
          <p:cNvPr id="3" name="Subtitle 2">
            <a:extLst>
              <a:ext uri="{FF2B5EF4-FFF2-40B4-BE49-F238E27FC236}">
                <a16:creationId xmlns:a16="http://schemas.microsoft.com/office/drawing/2014/main" id="{C4046175-D657-B7B9-F91E-193F70843EC7}"/>
              </a:ext>
            </a:extLst>
          </p:cNvPr>
          <p:cNvSpPr>
            <a:spLocks noGrp="1"/>
          </p:cNvSpPr>
          <p:nvPr>
            <p:ph type="subTitle" idx="1"/>
          </p:nvPr>
        </p:nvSpPr>
        <p:spPr>
          <a:xfrm>
            <a:off x="2695194" y="2708693"/>
            <a:ext cx="6801612" cy="3636689"/>
          </a:xfrm>
        </p:spPr>
        <p:txBody>
          <a:bodyPr>
            <a:normAutofit lnSpcReduction="10000"/>
          </a:bodyPr>
          <a:lstStyle/>
          <a:p>
            <a:pPr algn="l"/>
            <a:endParaRPr lang="en-US" dirty="0"/>
          </a:p>
          <a:p>
            <a:pPr algn="l"/>
            <a:r>
              <a:rPr lang="en-US" dirty="0"/>
              <a:t>	</a:t>
            </a:r>
            <a:r>
              <a:rPr lang="en-US" dirty="0">
                <a:solidFill>
                  <a:schemeClr val="accent2">
                    <a:lumMod val="75000"/>
                  </a:schemeClr>
                </a:solidFill>
              </a:rPr>
              <a:t>Focus groups will be happening throughout March and 	early April</a:t>
            </a:r>
          </a:p>
          <a:p>
            <a:pPr algn="l"/>
            <a:r>
              <a:rPr lang="en-US" dirty="0">
                <a:solidFill>
                  <a:schemeClr val="accent2">
                    <a:lumMod val="75000"/>
                  </a:schemeClr>
                </a:solidFill>
              </a:rPr>
              <a:t>	Interviews and surveys from people with lived 	experience will be completed during this same time 	period</a:t>
            </a:r>
          </a:p>
          <a:p>
            <a:pPr algn="l"/>
            <a:r>
              <a:rPr lang="en-US" dirty="0">
                <a:solidFill>
                  <a:schemeClr val="accent2">
                    <a:lumMod val="75000"/>
                  </a:schemeClr>
                </a:solidFill>
              </a:rPr>
              <a:t>	Summaries will be prepared and reviewed in late April	and early May</a:t>
            </a:r>
          </a:p>
          <a:p>
            <a:pPr algn="l"/>
            <a:r>
              <a:rPr lang="en-US" dirty="0">
                <a:solidFill>
                  <a:schemeClr val="accent2">
                    <a:lumMod val="75000"/>
                  </a:schemeClr>
                </a:solidFill>
              </a:rPr>
              <a:t>	Draft of the Strategic Plan will be completed by the 	end of May</a:t>
            </a:r>
          </a:p>
          <a:p>
            <a:pPr algn="l"/>
            <a:endParaRPr lang="en-US" dirty="0">
              <a:solidFill>
                <a:schemeClr val="accent2">
                  <a:lumMod val="75000"/>
                </a:schemeClr>
              </a:solidFill>
            </a:endParaRPr>
          </a:p>
          <a:p>
            <a:pPr algn="l"/>
            <a:endParaRPr lang="en-US" dirty="0"/>
          </a:p>
          <a:p>
            <a:pPr algn="l"/>
            <a:endParaRPr lang="en-US" dirty="0"/>
          </a:p>
        </p:txBody>
      </p:sp>
    </p:spTree>
    <p:extLst>
      <p:ext uri="{BB962C8B-B14F-4D97-AF65-F5344CB8AC3E}">
        <p14:creationId xmlns:p14="http://schemas.microsoft.com/office/powerpoint/2010/main" val="1810168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Picture 4" descr="Yellow and blue symbols">
            <a:extLst>
              <a:ext uri="{FF2B5EF4-FFF2-40B4-BE49-F238E27FC236}">
                <a16:creationId xmlns:a16="http://schemas.microsoft.com/office/drawing/2014/main" id="{79705C53-087E-5048-A358-EF03EBAD9770}"/>
              </a:ext>
            </a:extLst>
          </p:cNvPr>
          <p:cNvPicPr>
            <a:picLocks noChangeAspect="1"/>
          </p:cNvPicPr>
          <p:nvPr/>
        </p:nvPicPr>
        <p:blipFill rotWithShape="1">
          <a:blip r:embed="rId2">
            <a:duotone>
              <a:schemeClr val="accent2">
                <a:shade val="45000"/>
                <a:satMod val="135000"/>
              </a:schemeClr>
              <a:prstClr val="white"/>
            </a:duotone>
            <a:alphaModFix amt="40000"/>
          </a:blip>
          <a:srcRect t="12502" b="13969"/>
          <a:stretch/>
        </p:blipFill>
        <p:spPr>
          <a:xfrm>
            <a:off x="20" y="10"/>
            <a:ext cx="12191980" cy="6857990"/>
          </a:xfrm>
          <a:prstGeom prst="rect">
            <a:avLst/>
          </a:prstGeom>
        </p:spPr>
      </p:pic>
      <p:sp>
        <p:nvSpPr>
          <p:cNvPr id="2" name="Title 1">
            <a:extLst>
              <a:ext uri="{FF2B5EF4-FFF2-40B4-BE49-F238E27FC236}">
                <a16:creationId xmlns:a16="http://schemas.microsoft.com/office/drawing/2014/main" id="{21B9F142-3AE0-4425-70AF-1DEA0E8BF938}"/>
              </a:ext>
            </a:extLst>
          </p:cNvPr>
          <p:cNvSpPr>
            <a:spLocks noGrp="1"/>
          </p:cNvSpPr>
          <p:nvPr>
            <p:ph type="ctrTitle"/>
          </p:nvPr>
        </p:nvSpPr>
        <p:spPr>
          <a:xfrm>
            <a:off x="1600200" y="2386744"/>
            <a:ext cx="8991600" cy="1645920"/>
          </a:xfrm>
          <a:solidFill>
            <a:srgbClr val="FFFFFF"/>
          </a:solidFill>
        </p:spPr>
        <p:txBody>
          <a:bodyPr>
            <a:normAutofit/>
          </a:bodyPr>
          <a:lstStyle/>
          <a:p>
            <a:r>
              <a:rPr lang="en-US" dirty="0"/>
              <a:t>Comments or Questions?</a:t>
            </a:r>
          </a:p>
        </p:txBody>
      </p:sp>
      <p:sp>
        <p:nvSpPr>
          <p:cNvPr id="3" name="Subtitle 2">
            <a:extLst>
              <a:ext uri="{FF2B5EF4-FFF2-40B4-BE49-F238E27FC236}">
                <a16:creationId xmlns:a16="http://schemas.microsoft.com/office/drawing/2014/main" id="{BB83EA0D-3EE6-3F0C-6654-75ED7F28DF39}"/>
              </a:ext>
            </a:extLst>
          </p:cNvPr>
          <p:cNvSpPr>
            <a:spLocks noGrp="1"/>
          </p:cNvSpPr>
          <p:nvPr>
            <p:ph type="subTitle" idx="1"/>
          </p:nvPr>
        </p:nvSpPr>
        <p:spPr>
          <a:xfrm>
            <a:off x="2695194" y="4352544"/>
            <a:ext cx="6801612" cy="1239894"/>
          </a:xfrm>
        </p:spPr>
        <p:txBody>
          <a:bodyPr>
            <a:normAutofit/>
          </a:bodyPr>
          <a:lstStyle/>
          <a:p>
            <a:r>
              <a:rPr lang="en-US" dirty="0">
                <a:solidFill>
                  <a:schemeClr val="tx1"/>
                </a:solidFill>
              </a:rPr>
              <a:t>Thank you!</a:t>
            </a:r>
          </a:p>
        </p:txBody>
      </p:sp>
    </p:spTree>
    <p:extLst>
      <p:ext uri="{BB962C8B-B14F-4D97-AF65-F5344CB8AC3E}">
        <p14:creationId xmlns:p14="http://schemas.microsoft.com/office/powerpoint/2010/main" val="3742547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4B037C-28C2-A6BD-42F4-E2F6E8F19E25}"/>
              </a:ext>
            </a:extLst>
          </p:cNvPr>
          <p:cNvSpPr>
            <a:spLocks noGrp="1"/>
          </p:cNvSpPr>
          <p:nvPr>
            <p:ph type="title"/>
          </p:nvPr>
        </p:nvSpPr>
        <p:spPr>
          <a:xfrm>
            <a:off x="640080" y="2530227"/>
            <a:ext cx="3401568" cy="1495794"/>
          </a:xfrm>
          <a:noFill/>
          <a:ln>
            <a:solidFill>
              <a:srgbClr val="FFFFFF"/>
            </a:solidFill>
          </a:ln>
        </p:spPr>
        <p:txBody>
          <a:bodyPr>
            <a:normAutofit fontScale="90000"/>
          </a:bodyPr>
          <a:lstStyle/>
          <a:p>
            <a:r>
              <a:rPr lang="en-US" sz="2800" dirty="0">
                <a:solidFill>
                  <a:schemeClr val="tx1"/>
                </a:solidFill>
              </a:rPr>
              <a:t>Key Functions of Alliance</a:t>
            </a:r>
            <a:endParaRPr lang="en-US" dirty="0">
              <a:solidFill>
                <a:schemeClr val="tx1"/>
              </a:solidFill>
            </a:endParaRPr>
          </a:p>
        </p:txBody>
      </p:sp>
      <p:sp useBgFill="1">
        <p:nvSpPr>
          <p:cNvPr id="11" name="Rectangle 10">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Content Placeholder 2">
            <a:extLst>
              <a:ext uri="{FF2B5EF4-FFF2-40B4-BE49-F238E27FC236}">
                <a16:creationId xmlns:a16="http://schemas.microsoft.com/office/drawing/2014/main" id="{1DA41EBF-2AD4-2E72-87FD-15A1299ADE68}"/>
              </a:ext>
            </a:extLst>
          </p:cNvPr>
          <p:cNvGraphicFramePr>
            <a:graphicFrameLocks noGrp="1"/>
          </p:cNvGraphicFramePr>
          <p:nvPr>
            <p:ph idx="1"/>
            <p:extLst>
              <p:ext uri="{D42A27DB-BD31-4B8C-83A1-F6EECF244321}">
                <p14:modId xmlns:p14="http://schemas.microsoft.com/office/powerpoint/2010/main" val="3267033427"/>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422940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22D633A9-6C7F-0A1A-D838-6BEF99D62512}"/>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400" dirty="0">
                <a:solidFill>
                  <a:srgbClr val="FFFFFF"/>
                </a:solidFill>
              </a:rPr>
              <a:t>Outreach, Education and Advocacy</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 name="Content Placeholder 2">
            <a:extLst>
              <a:ext uri="{FF2B5EF4-FFF2-40B4-BE49-F238E27FC236}">
                <a16:creationId xmlns:a16="http://schemas.microsoft.com/office/drawing/2014/main" id="{6130B4BA-BA48-0C9F-5C70-2D6FB6842A4C}"/>
              </a:ext>
            </a:extLst>
          </p:cNvPr>
          <p:cNvSpPr>
            <a:spLocks noGrp="1"/>
          </p:cNvSpPr>
          <p:nvPr>
            <p:ph idx="1"/>
          </p:nvPr>
        </p:nvSpPr>
        <p:spPr>
          <a:xfrm>
            <a:off x="6259551" y="1444752"/>
            <a:ext cx="4652840" cy="3968496"/>
          </a:xfrm>
        </p:spPr>
        <p:txBody>
          <a:bodyPr anchor="ctr">
            <a:normAutofit/>
          </a:bodyPr>
          <a:lstStyle/>
          <a:p>
            <a:r>
              <a:rPr lang="en-US" dirty="0">
                <a:solidFill>
                  <a:srgbClr val="404040"/>
                </a:solidFill>
              </a:rPr>
              <a:t>Supports training for partners </a:t>
            </a:r>
          </a:p>
          <a:p>
            <a:r>
              <a:rPr lang="en-US" dirty="0">
                <a:solidFill>
                  <a:srgbClr val="404040"/>
                </a:solidFill>
              </a:rPr>
              <a:t>Facilitates regular information sharing and problem-solving meetings and committees</a:t>
            </a:r>
          </a:p>
          <a:p>
            <a:r>
              <a:rPr lang="en-US" dirty="0">
                <a:solidFill>
                  <a:srgbClr val="404040"/>
                </a:solidFill>
              </a:rPr>
              <a:t>Provides data about current conditions </a:t>
            </a:r>
          </a:p>
          <a:p>
            <a:r>
              <a:rPr lang="en-US" dirty="0">
                <a:solidFill>
                  <a:srgbClr val="404040"/>
                </a:solidFill>
              </a:rPr>
              <a:t>Holds public meetings and forums focused on the efforts of the Alliance and the impacts of homelessness</a:t>
            </a:r>
          </a:p>
          <a:p>
            <a:r>
              <a:rPr lang="en-US" dirty="0">
                <a:solidFill>
                  <a:srgbClr val="404040"/>
                </a:solidFill>
              </a:rPr>
              <a:t>Develops and advocates for programs, funding and policies that further the Mission of the Alliance </a:t>
            </a:r>
          </a:p>
          <a:p>
            <a:endParaRPr lang="en-US" dirty="0">
              <a:solidFill>
                <a:srgbClr val="404040"/>
              </a:solidFill>
            </a:endParaRPr>
          </a:p>
        </p:txBody>
      </p:sp>
    </p:spTree>
    <p:extLst>
      <p:ext uri="{BB962C8B-B14F-4D97-AF65-F5344CB8AC3E}">
        <p14:creationId xmlns:p14="http://schemas.microsoft.com/office/powerpoint/2010/main" val="8825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22D633A9-6C7F-0A1A-D838-6BEF99D62512}"/>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1800" dirty="0">
                <a:solidFill>
                  <a:srgbClr val="FFFFFF"/>
                </a:solidFill>
              </a:rPr>
              <a:t>Collaborative Actions</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 name="Content Placeholder 2">
            <a:extLst>
              <a:ext uri="{FF2B5EF4-FFF2-40B4-BE49-F238E27FC236}">
                <a16:creationId xmlns:a16="http://schemas.microsoft.com/office/drawing/2014/main" id="{6130B4BA-BA48-0C9F-5C70-2D6FB6842A4C}"/>
              </a:ext>
            </a:extLst>
          </p:cNvPr>
          <p:cNvSpPr>
            <a:spLocks noGrp="1"/>
          </p:cNvSpPr>
          <p:nvPr>
            <p:ph idx="1"/>
          </p:nvPr>
        </p:nvSpPr>
        <p:spPr>
          <a:xfrm>
            <a:off x="6259551" y="1444752"/>
            <a:ext cx="4652840" cy="3968496"/>
          </a:xfrm>
        </p:spPr>
        <p:txBody>
          <a:bodyPr anchor="ctr">
            <a:normAutofit/>
          </a:bodyPr>
          <a:lstStyle/>
          <a:p>
            <a:pPr marL="228600" marR="0" lvl="0" indent="-228600" algn="l" defTabSz="914400" rtl="0" eaLnBrk="1" fontAlgn="auto" latinLnBrk="0" hangingPunct="1">
              <a:lnSpc>
                <a:spcPct val="100000"/>
              </a:lnSpc>
              <a:spcBef>
                <a:spcPts val="1000"/>
              </a:spcBef>
              <a:spcAft>
                <a:spcPts val="0"/>
              </a:spcAft>
              <a:buClr>
                <a:srgbClr val="418AB3"/>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Coordinated Entry System</a:t>
            </a:r>
          </a:p>
          <a:p>
            <a:pPr marL="228600" marR="0" lvl="0" indent="-228600" algn="l" defTabSz="914400" rtl="0" eaLnBrk="1" fontAlgn="auto" latinLnBrk="0" hangingPunct="1">
              <a:lnSpc>
                <a:spcPct val="100000"/>
              </a:lnSpc>
              <a:spcBef>
                <a:spcPts val="1000"/>
              </a:spcBef>
              <a:spcAft>
                <a:spcPts val="0"/>
              </a:spcAft>
              <a:buClr>
                <a:srgbClr val="418AB3"/>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Housing Review Committee</a:t>
            </a:r>
          </a:p>
          <a:p>
            <a:pPr marL="228600" marR="0" lvl="0" indent="-228600" algn="l" defTabSz="914400" rtl="0" eaLnBrk="1" fontAlgn="auto" latinLnBrk="0" hangingPunct="1">
              <a:lnSpc>
                <a:spcPct val="100000"/>
              </a:lnSpc>
              <a:spcBef>
                <a:spcPts val="1000"/>
              </a:spcBef>
              <a:spcAft>
                <a:spcPts val="0"/>
              </a:spcAft>
              <a:buClr>
                <a:srgbClr val="418AB3"/>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Homelessness Prevention</a:t>
            </a:r>
          </a:p>
          <a:p>
            <a:pPr marL="228600" marR="0" lvl="0" indent="-228600" algn="l" defTabSz="914400" rtl="0" eaLnBrk="1" fontAlgn="auto" latinLnBrk="0" hangingPunct="1">
              <a:lnSpc>
                <a:spcPct val="100000"/>
              </a:lnSpc>
              <a:spcBef>
                <a:spcPts val="1000"/>
              </a:spcBef>
              <a:spcAft>
                <a:spcPts val="0"/>
              </a:spcAft>
              <a:buClr>
                <a:srgbClr val="418AB3"/>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Retention Services</a:t>
            </a:r>
          </a:p>
          <a:p>
            <a:pPr marL="228600" marR="0" lvl="0" indent="-228600" algn="l" defTabSz="914400" rtl="0" eaLnBrk="1" fontAlgn="auto" latinLnBrk="0" hangingPunct="1">
              <a:lnSpc>
                <a:spcPct val="100000"/>
              </a:lnSpc>
              <a:spcBef>
                <a:spcPts val="1000"/>
              </a:spcBef>
              <a:spcAft>
                <a:spcPts val="0"/>
              </a:spcAft>
              <a:buClr>
                <a:srgbClr val="418AB3"/>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Data and evaluation</a:t>
            </a:r>
          </a:p>
          <a:p>
            <a:pPr marL="228600" marR="0" lvl="0" indent="-228600" algn="l" defTabSz="914400" rtl="0" eaLnBrk="1" fontAlgn="auto" latinLnBrk="0" hangingPunct="1">
              <a:lnSpc>
                <a:spcPct val="100000"/>
              </a:lnSpc>
              <a:spcBef>
                <a:spcPts val="1000"/>
              </a:spcBef>
              <a:spcAft>
                <a:spcPts val="0"/>
              </a:spcAft>
              <a:buClr>
                <a:srgbClr val="418AB3"/>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Planning</a:t>
            </a:r>
            <a:endParaRPr lang="en-US" dirty="0">
              <a:solidFill>
                <a:srgbClr val="404040"/>
              </a:solidFill>
            </a:endParaRPr>
          </a:p>
        </p:txBody>
      </p:sp>
    </p:spTree>
    <p:extLst>
      <p:ext uri="{BB962C8B-B14F-4D97-AF65-F5344CB8AC3E}">
        <p14:creationId xmlns:p14="http://schemas.microsoft.com/office/powerpoint/2010/main" val="168612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08AE99-7E87-1F4B-E647-09E2D49E9911}"/>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400" dirty="0">
                <a:solidFill>
                  <a:srgbClr val="FFFFFF"/>
                </a:solidFill>
              </a:rPr>
              <a:t>Resources</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D983E5D-950E-4BE3-047C-CF88ACCE480B}"/>
              </a:ext>
            </a:extLst>
          </p:cNvPr>
          <p:cNvSpPr>
            <a:spLocks noGrp="1"/>
          </p:cNvSpPr>
          <p:nvPr>
            <p:ph idx="1"/>
          </p:nvPr>
        </p:nvSpPr>
        <p:spPr>
          <a:xfrm>
            <a:off x="6259551" y="1444752"/>
            <a:ext cx="4652840" cy="3968496"/>
          </a:xfrm>
        </p:spPr>
        <p:txBody>
          <a:bodyPr anchor="ctr">
            <a:normAutofit/>
          </a:bodyPr>
          <a:lstStyle/>
          <a:p>
            <a:r>
              <a:rPr lang="en-US" dirty="0">
                <a:solidFill>
                  <a:srgbClr val="404040"/>
                </a:solidFill>
              </a:rPr>
              <a:t>Allocates HUD Continuum of Care Program fundings</a:t>
            </a:r>
          </a:p>
          <a:p>
            <a:r>
              <a:rPr lang="en-US" dirty="0">
                <a:solidFill>
                  <a:srgbClr val="404040"/>
                </a:solidFill>
              </a:rPr>
              <a:t>Seeks resources to support core operations, shared services and collaborative functions </a:t>
            </a:r>
          </a:p>
          <a:p>
            <a:endParaRPr lang="en-US" dirty="0">
              <a:solidFill>
                <a:srgbClr val="404040"/>
              </a:solidFill>
            </a:endParaRPr>
          </a:p>
        </p:txBody>
      </p:sp>
    </p:spTree>
    <p:extLst>
      <p:ext uri="{BB962C8B-B14F-4D97-AF65-F5344CB8AC3E}">
        <p14:creationId xmlns:p14="http://schemas.microsoft.com/office/powerpoint/2010/main" val="3119162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E8AC20-F1B5-4AE6-D3B1-2343C46FAA3B}"/>
              </a:ext>
            </a:extLst>
          </p:cNvPr>
          <p:cNvSpPr>
            <a:spLocks noGrp="1"/>
          </p:cNvSpPr>
          <p:nvPr>
            <p:ph type="title"/>
          </p:nvPr>
        </p:nvSpPr>
        <p:spPr>
          <a:xfrm>
            <a:off x="1600200" y="2669557"/>
            <a:ext cx="8991600" cy="1080296"/>
          </a:xfrm>
        </p:spPr>
        <p:txBody>
          <a:bodyPr vert="horz" lIns="274320" tIns="182880" rIns="274320" bIns="182880" rtlCol="0" anchor="ctr" anchorCtr="1">
            <a:normAutofit fontScale="90000"/>
          </a:bodyPr>
          <a:lstStyle/>
          <a:p>
            <a:r>
              <a:rPr lang="en-US" dirty="0">
                <a:latin typeface="Gill Sans MT" panose="020B0502020104020203" pitchFamily="34" charset="0"/>
                <a:ea typeface="Cambria Math" panose="02040503050406030204" pitchFamily="18" charset="0"/>
                <a:cs typeface="Dreaming Outloud Pro" panose="03050502040302030504" pitchFamily="66" charset="0"/>
              </a:rPr>
              <a:t>Comment or Questions?</a:t>
            </a:r>
            <a:br>
              <a:rPr lang="en-US" dirty="0">
                <a:latin typeface="Gill Sans MT" panose="020B0502020104020203" pitchFamily="34" charset="0"/>
                <a:ea typeface="Cambria Math" panose="02040503050406030204" pitchFamily="18" charset="0"/>
                <a:cs typeface="Dreaming Outloud Pro" panose="03050502040302030504" pitchFamily="66" charset="0"/>
              </a:rPr>
            </a:br>
            <a:r>
              <a:rPr lang="en-US" dirty="0">
                <a:latin typeface="Gill Sans MT" panose="020B0502020104020203" pitchFamily="34" charset="0"/>
                <a:ea typeface="Cambria Math" panose="02040503050406030204" pitchFamily="18" charset="0"/>
                <a:cs typeface="Dreaming Outloud Pro" panose="03050502040302030504" pitchFamily="66" charset="0"/>
              </a:rPr>
              <a:t>Did we miss anything? </a:t>
            </a:r>
          </a:p>
        </p:txBody>
      </p:sp>
    </p:spTree>
    <p:extLst>
      <p:ext uri="{BB962C8B-B14F-4D97-AF65-F5344CB8AC3E}">
        <p14:creationId xmlns:p14="http://schemas.microsoft.com/office/powerpoint/2010/main" val="84352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B308AE99-7E87-1F4B-E647-09E2D49E9911}"/>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dirty="0">
                <a:solidFill>
                  <a:srgbClr val="FFFFFF"/>
                </a:solidFill>
              </a:rPr>
              <a:t>Where did we start?</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 name="Content Placeholder 2">
            <a:extLst>
              <a:ext uri="{FF2B5EF4-FFF2-40B4-BE49-F238E27FC236}">
                <a16:creationId xmlns:a16="http://schemas.microsoft.com/office/drawing/2014/main" id="{4D983E5D-950E-4BE3-047C-CF88ACCE480B}"/>
              </a:ext>
            </a:extLst>
          </p:cNvPr>
          <p:cNvSpPr>
            <a:spLocks noGrp="1"/>
          </p:cNvSpPr>
          <p:nvPr>
            <p:ph idx="1"/>
          </p:nvPr>
        </p:nvSpPr>
        <p:spPr>
          <a:xfrm>
            <a:off x="6259551" y="1444751"/>
            <a:ext cx="4652840" cy="4222803"/>
          </a:xfrm>
        </p:spPr>
        <p:txBody>
          <a:bodyPr anchor="ctr">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
                <a:srgbClr val="418AB3"/>
              </a:buClr>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endParaRPr>
          </a:p>
          <a:p>
            <a:pPr marL="228600" marR="0" lvl="0" indent="-228600" algn="l" defTabSz="914400" rtl="0" eaLnBrk="1" fontAlgn="auto" latinLnBrk="0" hangingPunct="1">
              <a:lnSpc>
                <a:spcPct val="90000"/>
              </a:lnSpc>
              <a:spcBef>
                <a:spcPts val="1000"/>
              </a:spcBef>
              <a:spcAft>
                <a:spcPts val="0"/>
              </a:spcAft>
              <a:buClr>
                <a:srgbClr val="418AB3"/>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The Alliance actively engaged in several planning or evaluation projects between 2016 and 2018.  The recommendations in the documents were expected to provide a foundation for establishing priorities and launching actions that would improve the overall operations and impact of the Alliance.   </a:t>
            </a:r>
          </a:p>
          <a:p>
            <a:pPr marL="914400" marR="0" lvl="3" indent="-228600" algn="l" defTabSz="914400" rtl="0" eaLnBrk="1" fontAlgn="auto" latinLnBrk="0" hangingPunct="1">
              <a:lnSpc>
                <a:spcPct val="90000"/>
              </a:lnSpc>
              <a:spcBef>
                <a:spcPts val="1000"/>
              </a:spcBef>
              <a:spcAft>
                <a:spcPts val="0"/>
              </a:spcAft>
              <a:buClr>
                <a:srgbClr val="418AB3"/>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Work with Cope and Associates to identify a common agenda and measures</a:t>
            </a:r>
          </a:p>
          <a:p>
            <a:pPr marL="914400" marR="0" lvl="3" indent="-228600" algn="l" defTabSz="914400" rtl="0" eaLnBrk="1" fontAlgn="auto" latinLnBrk="0" hangingPunct="1">
              <a:lnSpc>
                <a:spcPct val="90000"/>
              </a:lnSpc>
              <a:spcBef>
                <a:spcPts val="1000"/>
              </a:spcBef>
              <a:spcAft>
                <a:spcPts val="0"/>
              </a:spcAft>
              <a:buClr>
                <a:srgbClr val="418AB3"/>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Development of a Strategic Planning Framework that outlines what it would take to achieve the vision of the Alliance</a:t>
            </a:r>
          </a:p>
          <a:p>
            <a:pPr marL="914400" marR="0" lvl="3" indent="-228600" algn="l" defTabSz="914400" rtl="0" eaLnBrk="1" fontAlgn="auto" latinLnBrk="0" hangingPunct="1">
              <a:lnSpc>
                <a:spcPct val="90000"/>
              </a:lnSpc>
              <a:spcBef>
                <a:spcPts val="1000"/>
              </a:spcBef>
              <a:spcAft>
                <a:spcPts val="0"/>
              </a:spcAft>
              <a:buClr>
                <a:srgbClr val="418AB3"/>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Organization Development Plan outlined what the Alliance needs in terms of training,  staff and systems to fulfill its role as a hub for projects, activities and programs intended to end homelessness</a:t>
            </a:r>
          </a:p>
          <a:p>
            <a:pPr marL="914400" marR="0" lvl="3" indent="-228600" algn="l" defTabSz="914400" rtl="0" eaLnBrk="1" fontAlgn="auto" latinLnBrk="0" hangingPunct="1">
              <a:lnSpc>
                <a:spcPct val="90000"/>
              </a:lnSpc>
              <a:spcBef>
                <a:spcPts val="1000"/>
              </a:spcBef>
              <a:spcAft>
                <a:spcPts val="0"/>
              </a:spcAft>
              <a:buClr>
                <a:srgbClr val="418AB3"/>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An assessment of the newly launched Coordinated Entry System </a:t>
            </a:r>
          </a:p>
          <a:p>
            <a:pPr marL="914400" marR="0" lvl="3" indent="-228600" algn="l" defTabSz="914400" rtl="0" eaLnBrk="1" fontAlgn="auto" latinLnBrk="0" hangingPunct="1">
              <a:lnSpc>
                <a:spcPct val="90000"/>
              </a:lnSpc>
              <a:spcBef>
                <a:spcPts val="1000"/>
              </a:spcBef>
              <a:spcAft>
                <a:spcPts val="0"/>
              </a:spcAft>
              <a:buClr>
                <a:srgbClr val="418AB3"/>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lumMod val="85000"/>
                    <a:lumOff val="15000"/>
                  </a:srgbClr>
                </a:solidFill>
                <a:effectLst/>
                <a:uLnTx/>
                <a:uFillTx/>
                <a:latin typeface="Gill Sans MT" panose="020B0502020104020203"/>
                <a:ea typeface="+mn-ea"/>
                <a:cs typeface="+mn-cs"/>
              </a:rPr>
              <a:t>A report on Addressing Racial Disparities in Homelessness</a:t>
            </a:r>
          </a:p>
          <a:p>
            <a:pPr marL="0" indent="0" algn="ctr">
              <a:buNone/>
            </a:pPr>
            <a:r>
              <a:rPr lang="en-US" sz="1200" dirty="0">
                <a:solidFill>
                  <a:srgbClr val="404040"/>
                </a:solidFill>
              </a:rPr>
              <a:t>All these documents are available on the Alliance website:  cchavt.org</a:t>
            </a:r>
          </a:p>
        </p:txBody>
      </p:sp>
    </p:spTree>
    <p:extLst>
      <p:ext uri="{BB962C8B-B14F-4D97-AF65-F5344CB8AC3E}">
        <p14:creationId xmlns:p14="http://schemas.microsoft.com/office/powerpoint/2010/main" val="1631798721"/>
      </p:ext>
    </p:extLst>
  </p:cSld>
  <p:clrMapOvr>
    <a:masterClrMapping/>
  </p:clrMapOvr>
</p:sld>
</file>

<file path=ppt/theme/theme1.xml><?xml version="1.0" encoding="utf-8"?>
<a:theme xmlns:a="http://schemas.openxmlformats.org/drawingml/2006/main" name="BrushVTI">
  <a:themeElements>
    <a:clrScheme name="AnalogousFromLightSeedLeftStep">
      <a:dk1>
        <a:srgbClr val="000000"/>
      </a:dk1>
      <a:lt1>
        <a:srgbClr val="FFFFFF"/>
      </a:lt1>
      <a:dk2>
        <a:srgbClr val="1B2F2C"/>
      </a:dk2>
      <a:lt2>
        <a:srgbClr val="F0F0F3"/>
      </a:lt2>
      <a:accent1>
        <a:srgbClr val="A7A259"/>
      </a:accent1>
      <a:accent2>
        <a:srgbClr val="D99147"/>
      </a:accent2>
      <a:accent3>
        <a:srgbClr val="E38379"/>
      </a:accent3>
      <a:accent4>
        <a:srgbClr val="DD5C85"/>
      </a:accent4>
      <a:accent5>
        <a:srgbClr val="E379C8"/>
      </a:accent5>
      <a:accent6>
        <a:srgbClr val="C95CDD"/>
      </a:accent6>
      <a:hlink>
        <a:srgbClr val="6C71B0"/>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3.xml><?xml version="1.0" encoding="utf-8"?>
<a:theme xmlns:a="http://schemas.openxmlformats.org/drawingml/2006/main" name="Timeline 01 16x9">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B32B3B86B21347929700436140BF2F" ma:contentTypeVersion="15" ma:contentTypeDescription="Create a new document." ma:contentTypeScope="" ma:versionID="ba7ec7689c2ba50048c07c5f0e577a38">
  <xsd:schema xmlns:xsd="http://www.w3.org/2001/XMLSchema" xmlns:xs="http://www.w3.org/2001/XMLSchema" xmlns:p="http://schemas.microsoft.com/office/2006/metadata/properties" xmlns:ns2="71e8458b-2d5f-40c1-b66a-de20205d72c3" xmlns:ns3="451c7c48-979a-45d1-8190-f23f434c3936" targetNamespace="http://schemas.microsoft.com/office/2006/metadata/properties" ma:root="true" ma:fieldsID="a03f972ede6acdbbfd8b020a16773831" ns2:_="" ns3:_="">
    <xsd:import namespace="71e8458b-2d5f-40c1-b66a-de20205d72c3"/>
    <xsd:import namespace="451c7c48-979a-45d1-8190-f23f434c393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e8458b-2d5f-40c1-b66a-de20205d72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23a2c65-66b7-4d1e-b223-58cb2c69118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1c7c48-979a-45d1-8190-f23f434c393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69c5958b-68bf-46f9-9b95-75e53912fd69}" ma:internalName="TaxCatchAll" ma:showField="CatchAllData" ma:web="451c7c48-979a-45d1-8190-f23f434c39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7BB169-BBAB-4A6D-8764-85272E540E41}"/>
</file>

<file path=customXml/itemProps2.xml><?xml version="1.0" encoding="utf-8"?>
<ds:datastoreItem xmlns:ds="http://schemas.openxmlformats.org/officeDocument/2006/customXml" ds:itemID="{6543CDD6-7F8C-4EAE-9598-170C64B875AF}"/>
</file>

<file path=docProps/app.xml><?xml version="1.0" encoding="utf-8"?>
<Properties xmlns="http://schemas.openxmlformats.org/officeDocument/2006/extended-properties" xmlns:vt="http://schemas.openxmlformats.org/officeDocument/2006/docPropsVTypes">
  <Template>Parcel</Template>
  <TotalTime>2631</TotalTime>
  <Words>1927</Words>
  <Application>Microsoft Office PowerPoint</Application>
  <PresentationFormat>Widescreen</PresentationFormat>
  <Paragraphs>250</Paragraphs>
  <Slides>36</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36</vt:i4>
      </vt:variant>
    </vt:vector>
  </HeadingPairs>
  <TitlesOfParts>
    <vt:vector size="45" baseType="lpstr">
      <vt:lpstr>Arial</vt:lpstr>
      <vt:lpstr>Calibri</vt:lpstr>
      <vt:lpstr>Century Gothic</vt:lpstr>
      <vt:lpstr>Elephant</vt:lpstr>
      <vt:lpstr>Georgia</vt:lpstr>
      <vt:lpstr>Gill Sans MT</vt:lpstr>
      <vt:lpstr>BrushVTI</vt:lpstr>
      <vt:lpstr>Parcel</vt:lpstr>
      <vt:lpstr>Timeline 01 16x9</vt:lpstr>
      <vt:lpstr>Chittenden County Homeless Alliance</vt:lpstr>
      <vt:lpstr>Agenda</vt:lpstr>
      <vt:lpstr>What is the ‘Alliance’?</vt:lpstr>
      <vt:lpstr>Key Functions of Alliance</vt:lpstr>
      <vt:lpstr>Outreach, Education and Advocacy</vt:lpstr>
      <vt:lpstr>Collaborative Actions</vt:lpstr>
      <vt:lpstr>Resources</vt:lpstr>
      <vt:lpstr>Comment or Questions? Did we miss anything? </vt:lpstr>
      <vt:lpstr>Where did we start?</vt:lpstr>
      <vt:lpstr>Where Did Prior Planning Point us?</vt:lpstr>
      <vt:lpstr>What Did We Intend to do:  Organization Development </vt:lpstr>
      <vt:lpstr>What did we intend to do:  Data and Evaluation </vt:lpstr>
      <vt:lpstr>What Did We intend to do:   Regulatory </vt:lpstr>
      <vt:lpstr>What did we Intend to Do:   Communication and Advocacy </vt:lpstr>
      <vt:lpstr>What did we intend to do?   Collaborative Actions </vt:lpstr>
      <vt:lpstr>What did we intend to Do:   Collaborative Actions </vt:lpstr>
      <vt:lpstr>What did we intend to do:   Diversity and Inclusion </vt:lpstr>
      <vt:lpstr>Comment or Questions?</vt:lpstr>
      <vt:lpstr>What we did? </vt:lpstr>
      <vt:lpstr>Accomplishments and Assets</vt:lpstr>
      <vt:lpstr>Community Response to COVID 19</vt:lpstr>
      <vt:lpstr>Comments or Questions? Did we miss anything?</vt:lpstr>
      <vt:lpstr>  Strategic Planning Framework  Learning from the past to better understand the present and point toward the future.   </vt:lpstr>
      <vt:lpstr>Pillars of Strategic Plan</vt:lpstr>
      <vt:lpstr>Principles and Measures of Success</vt:lpstr>
      <vt:lpstr>By the Numbers</vt:lpstr>
      <vt:lpstr>Total Individuals Experiencing Homelessness</vt:lpstr>
      <vt:lpstr>Comparisons of Other Populations</vt:lpstr>
      <vt:lpstr>Comparisons of Other Populations</vt:lpstr>
      <vt:lpstr>Today’s Work</vt:lpstr>
      <vt:lpstr>Current Conditions</vt:lpstr>
      <vt:lpstr>Aspirations</vt:lpstr>
      <vt:lpstr>Role of the Alliance</vt:lpstr>
      <vt:lpstr>SWOT Analysis</vt:lpstr>
      <vt:lpstr>What’s Next</vt:lpstr>
      <vt:lpstr>Comments or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Chittenden County Homeless Alliance</dc:title>
  <dc:creator>Diana Carminati</dc:creator>
  <cp:lastModifiedBy>Diana Carminati</cp:lastModifiedBy>
  <cp:revision>34</cp:revision>
  <cp:lastPrinted>2023-02-28T14:44:46Z</cp:lastPrinted>
  <dcterms:created xsi:type="dcterms:W3CDTF">2023-01-12T18:49:53Z</dcterms:created>
  <dcterms:modified xsi:type="dcterms:W3CDTF">2023-03-07T15:10:15Z</dcterms:modified>
</cp:coreProperties>
</file>